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76" r:id="rId3"/>
    <p:sldId id="277" r:id="rId4"/>
    <p:sldId id="283" r:id="rId5"/>
    <p:sldId id="299" r:id="rId6"/>
    <p:sldId id="278" r:id="rId7"/>
    <p:sldId id="279" r:id="rId8"/>
    <p:sldId id="282" r:id="rId9"/>
    <p:sldId id="280" r:id="rId10"/>
    <p:sldId id="284" r:id="rId11"/>
    <p:sldId id="286" r:id="rId12"/>
    <p:sldId id="297" r:id="rId13"/>
    <p:sldId id="300" r:id="rId14"/>
    <p:sldId id="301" r:id="rId15"/>
    <p:sldId id="302" r:id="rId16"/>
    <p:sldId id="303" r:id="rId17"/>
    <p:sldId id="290" r:id="rId18"/>
    <p:sldId id="291" r:id="rId19"/>
    <p:sldId id="294" r:id="rId20"/>
    <p:sldId id="295" r:id="rId21"/>
    <p:sldId id="296" r:id="rId22"/>
    <p:sldId id="305" r:id="rId23"/>
    <p:sldId id="306" r:id="rId24"/>
    <p:sldId id="307" r:id="rId25"/>
    <p:sldId id="309" r:id="rId26"/>
    <p:sldId id="310" r:id="rId27"/>
    <p:sldId id="311" r:id="rId28"/>
    <p:sldId id="312" r:id="rId29"/>
    <p:sldId id="314" r:id="rId30"/>
    <p:sldId id="308" r:id="rId31"/>
    <p:sldId id="315" r:id="rId32"/>
    <p:sldId id="316" r:id="rId33"/>
    <p:sldId id="317" r:id="rId34"/>
    <p:sldId id="319" r:id="rId35"/>
    <p:sldId id="320" r:id="rId36"/>
    <p:sldId id="321" r:id="rId37"/>
    <p:sldId id="323" r:id="rId38"/>
    <p:sldId id="324" r:id="rId39"/>
    <p:sldId id="328" r:id="rId40"/>
    <p:sldId id="325" r:id="rId41"/>
    <p:sldId id="326" r:id="rId42"/>
    <p:sldId id="329" r:id="rId43"/>
    <p:sldId id="327" r:id="rId44"/>
    <p:sldId id="330" r:id="rId45"/>
    <p:sldId id="331" r:id="rId46"/>
    <p:sldId id="332" r:id="rId47"/>
    <p:sldId id="333" r:id="rId48"/>
    <p:sldId id="334" r:id="rId49"/>
    <p:sldId id="335" r:id="rId50"/>
    <p:sldId id="318" r:id="rId51"/>
    <p:sldId id="336" r:id="rId52"/>
    <p:sldId id="341" r:id="rId53"/>
    <p:sldId id="337" r:id="rId54"/>
    <p:sldId id="304" r:id="rId55"/>
    <p:sldId id="339" r:id="rId56"/>
    <p:sldId id="340" r:id="rId57"/>
    <p:sldId id="342" r:id="rId58"/>
    <p:sldId id="281" r:id="rId59"/>
    <p:sldId id="343" r:id="rId6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C4FF"/>
    <a:srgbClr val="ED0B7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86182D-5CCF-405D-AC0E-EA56B25526AE}" v="2808" dt="2024-06-05T14:06:07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 autoAdjust="0"/>
    <p:restoredTop sz="88363" autoAdjust="0"/>
  </p:normalViewPr>
  <p:slideViewPr>
    <p:cSldViewPr snapToGrid="0">
      <p:cViewPr>
        <p:scale>
          <a:sx n="75" d="100"/>
          <a:sy n="75" d="100"/>
        </p:scale>
        <p:origin x="14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1FAC7-8391-459C-8C23-816F0A7F551F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BF07C-F7C2-46D8-A3FE-F1EA7CDE02E3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026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6993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587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Shared</a:t>
            </a:r>
            <a:r>
              <a:rPr lang="en-US" b="0" dirty="0"/>
              <a:t>: there is consensus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Ontology vs </a:t>
            </a:r>
            <a:endParaRPr lang="LID4096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09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web technologies </a:t>
            </a:r>
            <a:r>
              <a:rPr lang="en-US" b="1" dirty="0"/>
              <a:t>enable</a:t>
            </a:r>
            <a:r>
              <a:rPr lang="en-US" b="0" dirty="0"/>
              <a:t> this interoperability in a scalable manner.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8664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Subclass relationships can be replaced in a sentence by </a:t>
            </a:r>
            <a:r>
              <a:rPr lang="en-US" b="1" dirty="0"/>
              <a:t>“Is a”</a:t>
            </a:r>
            <a:r>
              <a:rPr lang="en-US" b="0" dirty="0"/>
              <a:t>. For example, </a:t>
            </a:r>
            <a:r>
              <a:rPr lang="en-US" b="1" dirty="0"/>
              <a:t>Wall is an Element</a:t>
            </a:r>
            <a:r>
              <a:rPr lang="en-US" b="0" dirty="0"/>
              <a:t>. </a:t>
            </a:r>
          </a:p>
          <a:p>
            <a:r>
              <a:rPr lang="en-US" b="0" dirty="0"/>
              <a:t>We cannot create this relationship between Wall and Building, because </a:t>
            </a:r>
            <a:r>
              <a:rPr lang="en-US" b="1" dirty="0"/>
              <a:t>Wall is a Building</a:t>
            </a:r>
            <a:r>
              <a:rPr lang="en-US" b="0" dirty="0"/>
              <a:t> does not make sense.</a:t>
            </a:r>
          </a:p>
          <a:p>
            <a:r>
              <a:rPr lang="en-US" b="0" dirty="0"/>
              <a:t>We can extend Wall again, e.g. </a:t>
            </a:r>
            <a:r>
              <a:rPr lang="en-US" b="1" dirty="0"/>
              <a:t>Wall </a:t>
            </a:r>
            <a:r>
              <a:rPr lang="en-US" b="1" dirty="0" err="1"/>
              <a:t>hasSubClass</a:t>
            </a:r>
            <a:r>
              <a:rPr lang="en-US" b="1" dirty="0"/>
              <a:t> </a:t>
            </a:r>
            <a:r>
              <a:rPr lang="en-US" b="1" dirty="0" err="1"/>
              <a:t>ExteriorWall</a:t>
            </a:r>
            <a:r>
              <a:rPr lang="en-US" b="0" dirty="0"/>
              <a:t>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033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tesla can both be a car and a building, which is a bit weird. But this is perfectly possible in the semantic web.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893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598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very much advise you to read about </a:t>
            </a:r>
            <a:r>
              <a:rPr lang="en-US" dirty="0" err="1"/>
              <a:t>ifcOWL</a:t>
            </a:r>
            <a:r>
              <a:rPr lang="en-US" dirty="0"/>
              <a:t>, read some of the earlier papers on this topic, as it’s good to know some of the history. </a:t>
            </a:r>
            <a:r>
              <a:rPr lang="en-US" b="1" dirty="0"/>
              <a:t>But we moved on</a:t>
            </a:r>
            <a:r>
              <a:rPr lang="en-US" b="0" dirty="0"/>
              <a:t>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8066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can be a bit complex. I would advise you to play around with this, starting with </a:t>
            </a:r>
            <a:r>
              <a:rPr lang="en-US" b="1" dirty="0"/>
              <a:t>pen and paper</a:t>
            </a:r>
            <a:r>
              <a:rPr lang="en-US" b="0" dirty="0"/>
              <a:t>. Just draw classes and relationships, draw the world around you, try to capture concepts and represent the real-world domain knowledge using graphs.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3486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BF07C-F7C2-46D8-A3FE-F1EA7CDE02E3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682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9AE46-4A59-2B9F-E8A4-028C3A4A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A55D76-1FF2-7C8E-DEDE-64D2EF6D9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9442AA-AFE5-EBC3-BDFB-1A2D49D7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49E128-F694-0D4D-8033-AC50CCE1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D33779-F3D8-C296-955E-C83C412C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994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8F6F06-AA02-31CB-DC5D-A2A9B11A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64C75B7-DBFB-1EFD-B3AA-05E8303C0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AD0049-7748-A17B-D890-EF564D8E9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EBD776-1AA7-F027-08C1-FABCA8FA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26F0C5-EF39-745A-C1A4-0DCA18C3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168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D231CFE-544C-55A2-BFF5-5B8E704F5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DD0395B-AA98-8898-1F27-9E4070B25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5E91CD-CB8A-794A-88C1-78700CD3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A9CA56-16C8-DCE9-F5CD-062EAB5D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56E1A91-0EED-E6C8-A8C9-56CB67D6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938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B58F0-A3EE-7EA6-C710-2A03D021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B77ACF-968E-CC6A-8D80-F1D829E3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926D58-A8B4-F681-A1BB-EFA08AB52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B85219-81BA-E0E3-3541-1CD1F2D6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33A83AF-CD20-ABD4-2313-DC8E1CCA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629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96077-A413-EEC8-9C77-7CD3FD2F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FDA451-1959-D7E9-7CDD-5C76082A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7D4833-756C-DA42-6425-8110E236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CF47FF-2B33-7A62-59CA-399D28A5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4C83AC-5F12-8B8A-A703-1D949713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698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5CA76-7E70-65F9-DFAD-BBF9573E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67188-6947-D797-77D2-1A851CC7F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DF9C693-3035-7133-4465-CEB2C7199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F4623D-3A8E-BB21-50E3-91BADA64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BF16D04-8386-62D7-F2D7-7E45B806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313ADB-98B0-FC7B-965B-E5D1E3BC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305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56F09-CE0E-2D8A-C8BD-6CC09787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F102E8-5F28-FFCE-F6E9-A24B7F040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326671A-F68F-6259-A476-D1C39A3C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71EF31A-FAF8-6FD2-9911-A1E1446B9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87A6129-1701-7512-0CE1-D5260A2C9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E5ECACD-C6B7-62E8-431C-3572D489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A18008F-5E42-C31E-75A5-413CBDB0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257D3CE-7D28-1345-5F41-0EAE1026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697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F6368-07C8-E665-CBF4-66F9FB9C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E08939B-70A8-CA4A-9447-89BEE364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449F3D8-59BD-E42E-3B87-4245D547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2E1DC2-F038-BCF2-B973-38CC90D2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960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ADDC995-2A05-B29D-BBBA-80633253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A6F0D9C-0DFD-0F9E-E56A-2D1EDE4F6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A327C9-8173-C462-8EEB-ACF9D79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076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D4F62-9DF4-C325-616A-EC7F809C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B6A48D-FDB4-F279-81D4-73F07EE5D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1A32F9-F625-97A0-6567-79C7C77D6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624029-6793-9E0F-22D1-339D4A485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9C41BF-D797-02B2-8212-78C60956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95AFB5-2413-B158-8A30-C88F16A4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241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55FBC-87D4-AEA7-2446-3A64845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98F52B-ADBA-39F2-C597-3752E9137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BE71C5-4DA8-91B0-1FB7-5D7AC9FED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07AF283-2244-D9CB-3E6C-0299351E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384AE7D-E4DA-7AC8-E4D8-B514DB0A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2DE75B5-9A0F-54AA-E25C-4ACA9372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9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754B5FF-BCB7-3F3D-D6BA-E3D87A08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714AB0-3C93-8E77-B375-19479C887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943E7A-1CAF-8686-9902-3D0470FF6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7E5BE5-515C-4A0B-B706-99E8DB4E34B0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1BA41B-AC20-7B6C-7AE8-EA5657886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4E54FD-C45F-D396-0539-F146B1056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19427F-B852-4AF8-A5DA-DCCEE9933F36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219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id.org/opm" TargetMode="External"/><Relationship Id="rId13" Type="http://schemas.openxmlformats.org/officeDocument/2006/relationships/hyperlink" Target="https://w3id.org/omg" TargetMode="External"/><Relationship Id="rId18" Type="http://schemas.openxmlformats.org/officeDocument/2006/relationships/hyperlink" Target="https://www.w3.org/TR/prov-o/" TargetMode="External"/><Relationship Id="rId3" Type="http://schemas.openxmlformats.org/officeDocument/2006/relationships/hyperlink" Target="http://iot-ontologies.github.io/dogont/" TargetMode="External"/><Relationship Id="rId7" Type="http://schemas.openxmlformats.org/officeDocument/2006/relationships/hyperlink" Target="https://w3id.org/beo" TargetMode="External"/><Relationship Id="rId12" Type="http://schemas.openxmlformats.org/officeDocument/2006/relationships/hyperlink" Target="http://www.w3id.org/seas" TargetMode="External"/><Relationship Id="rId17" Type="http://schemas.openxmlformats.org/officeDocument/2006/relationships/hyperlink" Target="https://brickschema.org/ontology/1.3" TargetMode="External"/><Relationship Id="rId2" Type="http://schemas.openxmlformats.org/officeDocument/2006/relationships/hyperlink" Target="https://w3id.org/bot" TargetMode="External"/><Relationship Id="rId16" Type="http://schemas.openxmlformats.org/officeDocument/2006/relationships/hyperlink" Target="https://w3id.org/fog" TargetMode="External"/><Relationship Id="rId20" Type="http://schemas.openxmlformats.org/officeDocument/2006/relationships/hyperlink" Target="https://www.dublincore.org/specifications/dublin-core/dcmi-ter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ndards.buildingsmart.org/IFC/DEV/IFC4/ADD2_TC1/OWL/" TargetMode="External"/><Relationship Id="rId11" Type="http://schemas.openxmlformats.org/officeDocument/2006/relationships/hyperlink" Target="https://saref.etsi.org/" TargetMode="External"/><Relationship Id="rId5" Type="http://schemas.openxmlformats.org/officeDocument/2006/relationships/hyperlink" Target="https://dev.realestatecore.io/ontology/index.full" TargetMode="External"/><Relationship Id="rId15" Type="http://schemas.openxmlformats.org/officeDocument/2006/relationships/hyperlink" Target="https://w3id.org/gom" TargetMode="External"/><Relationship Id="rId10" Type="http://schemas.openxmlformats.org/officeDocument/2006/relationships/hyperlink" Target="https://www.w3.org/TR/vocab-ssn/" TargetMode="External"/><Relationship Id="rId19" Type="http://schemas.openxmlformats.org/officeDocument/2006/relationships/hyperlink" Target="https://www.w3.org/TR/vocab-dcat-2/" TargetMode="External"/><Relationship Id="rId4" Type="http://schemas.openxmlformats.org/officeDocument/2006/relationships/hyperlink" Target="https://saref.etsi.org/saref4bldg/" TargetMode="External"/><Relationship Id="rId9" Type="http://schemas.openxmlformats.org/officeDocument/2006/relationships/hyperlink" Target="http://www.w3id.org/bop" TargetMode="External"/><Relationship Id="rId14" Type="http://schemas.openxmlformats.org/officeDocument/2006/relationships/hyperlink" Target="http://www.opengis.net/ont/geosparq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pquadrant.com/vocabulary-management" TargetMode="External"/><Relationship Id="rId3" Type="http://schemas.openxmlformats.org/officeDocument/2006/relationships/hyperlink" Target="https://github.com/Informatievlaanderen/OSLO-EA-to-RDF" TargetMode="External"/><Relationship Id="rId7" Type="http://schemas.openxmlformats.org/officeDocument/2006/relationships/hyperlink" Target="https://protege.stanford.edu/" TargetMode="External"/><Relationship Id="rId2" Type="http://schemas.openxmlformats.org/officeDocument/2006/relationships/hyperlink" Target="https://github.com/oeg-upm/Chowl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TR/" TargetMode="External"/><Relationship Id="rId5" Type="http://schemas.openxmlformats.org/officeDocument/2006/relationships/hyperlink" Target="https://www.w3.org/TR/cooluris/" TargetMode="External"/><Relationship Id="rId10" Type="http://schemas.openxmlformats.org/officeDocument/2006/relationships/hyperlink" Target="https://doi.org/10.5281/zenodo.6816899" TargetMode="External"/><Relationship Id="rId4" Type="http://schemas.openxmlformats.org/officeDocument/2006/relationships/hyperlink" Target="https://www.w3.org/TR/ld-bp/" TargetMode="External"/><Relationship Id="rId9" Type="http://schemas.openxmlformats.org/officeDocument/2006/relationships/hyperlink" Target="https://academic.laces-manager.tech/app/#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oops.linkeddata.es/" TargetMode="External"/><Relationship Id="rId2" Type="http://schemas.openxmlformats.org/officeDocument/2006/relationships/hyperlink" Target="https://protege.stanford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tl.summerofcode.be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ssepuntato.it/lode/" TargetMode="External"/><Relationship Id="rId2" Type="http://schemas.openxmlformats.org/officeDocument/2006/relationships/hyperlink" Target="https://github.com/dgarijo/Widoc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c-lbd-cg.github.io/bot" TargetMode="External"/><Relationship Id="rId4" Type="http://schemas.openxmlformats.org/officeDocument/2006/relationships/hyperlink" Target="https://github.com/w3c-lbd-cg/bot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prefix.cc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uildingsmart.org/users/services/buildingsmart-data-dictionary/" TargetMode="External"/><Relationship Id="rId5" Type="http://schemas.openxmlformats.org/officeDocument/2006/relationships/hyperlink" Target="https://lov.linkeddata.es/dataset/lov/" TargetMode="External"/><Relationship Id="rId4" Type="http://schemas.openxmlformats.org/officeDocument/2006/relationships/hyperlink" Target="https://github.com/perma-id/w3id.org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hyperlink" Target="https://github.com/AlexDonkers" TargetMode="External"/><Relationship Id="rId12" Type="http://schemas.openxmlformats.org/officeDocument/2006/relationships/hyperlink" Target="https://www.linkedin.com/in/alexdonker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hyperlink" Target="https://research.tue.nl/nl/persons/alex-ja-donk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44E6B-306A-1B64-0D3D-68F5C2FF1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Linked Building Data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Ontologies</a:t>
            </a:r>
            <a:endParaRPr lang="LID4096" b="1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A627B78-4659-D561-DC43-8ABF9F2F2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Summer School of Linked Data in Architecture and Construction</a:t>
            </a:r>
          </a:p>
          <a:p>
            <a:r>
              <a:rPr lang="en-US" dirty="0">
                <a:solidFill>
                  <a:schemeClr val="bg1"/>
                </a:solidFill>
              </a:rPr>
              <a:t>June 10, 2024</a:t>
            </a:r>
          </a:p>
          <a:p>
            <a:r>
              <a:rPr lang="en-US" dirty="0">
                <a:solidFill>
                  <a:schemeClr val="bg1"/>
                </a:solidFill>
              </a:rPr>
              <a:t>Alex Donkers</a:t>
            </a:r>
          </a:p>
          <a:p>
            <a:r>
              <a:rPr lang="en-US" dirty="0">
                <a:solidFill>
                  <a:schemeClr val="bg1"/>
                </a:solidFill>
              </a:rPr>
              <a:t>a.j.a.donkers@tue.nl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36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Semantic interoperability</a:t>
            </a:r>
            <a:endParaRPr lang="LID4096" b="1" dirty="0">
              <a:solidFill>
                <a:srgbClr val="0070C0"/>
              </a:solidFill>
            </a:endParaRPr>
          </a:p>
        </p:txBody>
      </p:sp>
      <p:pic>
        <p:nvPicPr>
          <p:cNvPr id="3" name="Graphic 2" descr="Beeldscherm silhouet">
            <a:extLst>
              <a:ext uri="{FF2B5EF4-FFF2-40B4-BE49-F238E27FC236}">
                <a16:creationId xmlns:a16="http://schemas.microsoft.com/office/drawing/2014/main" id="{7760489B-518F-64FB-5B73-534A394F4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2971" y="2696029"/>
            <a:ext cx="1325563" cy="1325563"/>
          </a:xfrm>
          <a:prstGeom prst="rect">
            <a:avLst/>
          </a:prstGeom>
        </p:spPr>
      </p:pic>
      <p:sp>
        <p:nvSpPr>
          <p:cNvPr id="44" name="Tekstvak 43">
            <a:extLst>
              <a:ext uri="{FF2B5EF4-FFF2-40B4-BE49-F238E27FC236}">
                <a16:creationId xmlns:a16="http://schemas.microsoft.com/office/drawing/2014/main" id="{DA6FF138-D9EC-492A-EAB5-3794C3356776}"/>
              </a:ext>
            </a:extLst>
          </p:cNvPr>
          <p:cNvSpPr txBox="1"/>
          <p:nvPr/>
        </p:nvSpPr>
        <p:spPr>
          <a:xfrm>
            <a:off x="3272970" y="3088696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GIS</a:t>
            </a:r>
            <a:endParaRPr lang="LID4096" b="1" dirty="0"/>
          </a:p>
        </p:txBody>
      </p:sp>
      <p:pic>
        <p:nvPicPr>
          <p:cNvPr id="45" name="Graphic 44" descr="Beeldscherm silhouet">
            <a:extLst>
              <a:ext uri="{FF2B5EF4-FFF2-40B4-BE49-F238E27FC236}">
                <a16:creationId xmlns:a16="http://schemas.microsoft.com/office/drawing/2014/main" id="{07ACDE48-8DAC-7940-2ED5-00E13553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6743" y="1382133"/>
            <a:ext cx="1325563" cy="1325563"/>
          </a:xfrm>
          <a:prstGeom prst="rect">
            <a:avLst/>
          </a:prstGeom>
        </p:spPr>
      </p:pic>
      <p:sp>
        <p:nvSpPr>
          <p:cNvPr id="46" name="Tekstvak 45">
            <a:extLst>
              <a:ext uri="{FF2B5EF4-FFF2-40B4-BE49-F238E27FC236}">
                <a16:creationId xmlns:a16="http://schemas.microsoft.com/office/drawing/2014/main" id="{9C09EA83-3818-12AC-83BA-9C4961CC9975}"/>
              </a:ext>
            </a:extLst>
          </p:cNvPr>
          <p:cNvSpPr txBox="1"/>
          <p:nvPr/>
        </p:nvSpPr>
        <p:spPr>
          <a:xfrm>
            <a:off x="5326742" y="1774800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BIM</a:t>
            </a:r>
            <a:endParaRPr lang="LID4096" b="1" dirty="0"/>
          </a:p>
        </p:txBody>
      </p:sp>
      <p:pic>
        <p:nvPicPr>
          <p:cNvPr id="47" name="Graphic 46" descr="Beeldscherm silhouet">
            <a:extLst>
              <a:ext uri="{FF2B5EF4-FFF2-40B4-BE49-F238E27FC236}">
                <a16:creationId xmlns:a16="http://schemas.microsoft.com/office/drawing/2014/main" id="{1EC4CBA3-7910-FE28-3978-1D0AB27A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1563" y="3358810"/>
            <a:ext cx="1325563" cy="1325563"/>
          </a:xfrm>
          <a:prstGeom prst="rect">
            <a:avLst/>
          </a:prstGeom>
        </p:spPr>
      </p:pic>
      <p:sp>
        <p:nvSpPr>
          <p:cNvPr id="48" name="Tekstvak 47">
            <a:extLst>
              <a:ext uri="{FF2B5EF4-FFF2-40B4-BE49-F238E27FC236}">
                <a16:creationId xmlns:a16="http://schemas.microsoft.com/office/drawing/2014/main" id="{142D1FBE-6E9A-B098-516E-0812E5A6ABEA}"/>
              </a:ext>
            </a:extLst>
          </p:cNvPr>
          <p:cNvSpPr txBox="1"/>
          <p:nvPr/>
        </p:nvSpPr>
        <p:spPr>
          <a:xfrm>
            <a:off x="6151562" y="3751477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</a:t>
            </a:r>
            <a:endParaRPr lang="LID4096" b="1" dirty="0"/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65FE144C-D7FD-94FE-3E8C-54C39B52791C}"/>
              </a:ext>
            </a:extLst>
          </p:cNvPr>
          <p:cNvCxnSpPr>
            <a:cxnSpLocks/>
            <a:stCxn id="3" idx="0"/>
            <a:endCxn id="46" idx="1"/>
          </p:cNvCxnSpPr>
          <p:nvPr/>
        </p:nvCxnSpPr>
        <p:spPr>
          <a:xfrm flipV="1">
            <a:off x="3935753" y="1959466"/>
            <a:ext cx="1390989" cy="7365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EB5D2848-669A-2B93-C579-FAA975AFBCD3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5989525" y="2707696"/>
            <a:ext cx="824820" cy="6511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4C1BA066-8151-6648-2571-495CE975A959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>
            <a:off x="4598533" y="3273362"/>
            <a:ext cx="1553029" cy="6627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Beeldscherm silhouet">
            <a:extLst>
              <a:ext uri="{FF2B5EF4-FFF2-40B4-BE49-F238E27FC236}">
                <a16:creationId xmlns:a16="http://schemas.microsoft.com/office/drawing/2014/main" id="{9C954124-70A9-8492-EDC9-FD0ED0A6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0992" y="2959667"/>
            <a:ext cx="1325563" cy="1325563"/>
          </a:xfrm>
          <a:prstGeom prst="rect">
            <a:avLst/>
          </a:prstGeom>
        </p:spPr>
      </p:pic>
      <p:sp>
        <p:nvSpPr>
          <p:cNvPr id="53" name="Tekstvak 52">
            <a:extLst>
              <a:ext uri="{FF2B5EF4-FFF2-40B4-BE49-F238E27FC236}">
                <a16:creationId xmlns:a16="http://schemas.microsoft.com/office/drawing/2014/main" id="{917E83D2-AF3C-1DA2-4246-5D9B0D6F6D9D}"/>
              </a:ext>
            </a:extLst>
          </p:cNvPr>
          <p:cNvSpPr txBox="1"/>
          <p:nvPr/>
        </p:nvSpPr>
        <p:spPr>
          <a:xfrm>
            <a:off x="9380991" y="3352334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€</a:t>
            </a:r>
            <a:endParaRPr lang="LID4096" b="1" dirty="0"/>
          </a:p>
        </p:txBody>
      </p: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3682D81F-E3EE-E548-3AFF-E2E3007D21BF}"/>
              </a:ext>
            </a:extLst>
          </p:cNvPr>
          <p:cNvCxnSpPr>
            <a:cxnSpLocks/>
            <a:stCxn id="46" idx="3"/>
            <a:endCxn id="53" idx="1"/>
          </p:cNvCxnSpPr>
          <p:nvPr/>
        </p:nvCxnSpPr>
        <p:spPr>
          <a:xfrm>
            <a:off x="6652305" y="1959466"/>
            <a:ext cx="2728686" cy="15775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DA02BA0B-CFB5-0636-A645-7CC9984AF88C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7477125" y="3537000"/>
            <a:ext cx="1903866" cy="3991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Beeldscherm silhouet">
            <a:extLst>
              <a:ext uri="{FF2B5EF4-FFF2-40B4-BE49-F238E27FC236}">
                <a16:creationId xmlns:a16="http://schemas.microsoft.com/office/drawing/2014/main" id="{9D2BEEF6-FE90-E591-C4C6-A5D77C65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3218" y="4667012"/>
            <a:ext cx="1325563" cy="1325563"/>
          </a:xfrm>
          <a:prstGeom prst="rect">
            <a:avLst/>
          </a:prstGeom>
        </p:spPr>
      </p:pic>
      <p:sp>
        <p:nvSpPr>
          <p:cNvPr id="57" name="Tekstvak 56">
            <a:extLst>
              <a:ext uri="{FF2B5EF4-FFF2-40B4-BE49-F238E27FC236}">
                <a16:creationId xmlns:a16="http://schemas.microsoft.com/office/drawing/2014/main" id="{789FA961-AAAB-FD28-75C0-5111C558F7A6}"/>
              </a:ext>
            </a:extLst>
          </p:cNvPr>
          <p:cNvSpPr txBox="1"/>
          <p:nvPr/>
        </p:nvSpPr>
        <p:spPr>
          <a:xfrm>
            <a:off x="4163217" y="5059679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Planning</a:t>
            </a:r>
            <a:endParaRPr lang="LID4096" b="1" dirty="0"/>
          </a:p>
        </p:txBody>
      </p: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566B7862-CB2D-2CD3-B9FA-CF472CB9CF10}"/>
              </a:ext>
            </a:extLst>
          </p:cNvPr>
          <p:cNvCxnSpPr>
            <a:cxnSpLocks/>
            <a:stCxn id="56" idx="0"/>
            <a:endCxn id="3" idx="2"/>
          </p:cNvCxnSpPr>
          <p:nvPr/>
        </p:nvCxnSpPr>
        <p:spPr>
          <a:xfrm flipH="1" flipV="1">
            <a:off x="3935753" y="4021592"/>
            <a:ext cx="890247" cy="6454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81F6E55-0577-CEC8-E93B-FB00F8AF9ADA}"/>
              </a:ext>
            </a:extLst>
          </p:cNvPr>
          <p:cNvCxnSpPr>
            <a:cxnSpLocks/>
            <a:stCxn id="57" idx="3"/>
            <a:endCxn id="53" idx="1"/>
          </p:cNvCxnSpPr>
          <p:nvPr/>
        </p:nvCxnSpPr>
        <p:spPr>
          <a:xfrm flipV="1">
            <a:off x="5488780" y="3537000"/>
            <a:ext cx="3892211" cy="17073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Beeldscherm silhouet">
            <a:extLst>
              <a:ext uri="{FF2B5EF4-FFF2-40B4-BE49-F238E27FC236}">
                <a16:creationId xmlns:a16="http://schemas.microsoft.com/office/drawing/2014/main" id="{120BF425-FB19-103F-1FC4-828DFC6CE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5883" y="4751212"/>
            <a:ext cx="1325563" cy="1325563"/>
          </a:xfrm>
          <a:prstGeom prst="rect">
            <a:avLst/>
          </a:prstGeom>
        </p:spPr>
      </p:pic>
      <p:sp>
        <p:nvSpPr>
          <p:cNvPr id="61" name="Tekstvak 60">
            <a:extLst>
              <a:ext uri="{FF2B5EF4-FFF2-40B4-BE49-F238E27FC236}">
                <a16:creationId xmlns:a16="http://schemas.microsoft.com/office/drawing/2014/main" id="{4E265B0C-1086-018E-20E9-A075BF802718}"/>
              </a:ext>
            </a:extLst>
          </p:cNvPr>
          <p:cNvSpPr txBox="1"/>
          <p:nvPr/>
        </p:nvSpPr>
        <p:spPr>
          <a:xfrm>
            <a:off x="8265882" y="5143879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 €</a:t>
            </a:r>
            <a:endParaRPr lang="LID4096" b="1" dirty="0"/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11D12864-A7EF-91BA-51AC-0C75B87C2C78}"/>
              </a:ext>
            </a:extLst>
          </p:cNvPr>
          <p:cNvCxnSpPr>
            <a:cxnSpLocks/>
            <a:stCxn id="57" idx="3"/>
            <a:endCxn id="61" idx="1"/>
          </p:cNvCxnSpPr>
          <p:nvPr/>
        </p:nvCxnSpPr>
        <p:spPr>
          <a:xfrm>
            <a:off x="5488780" y="5244345"/>
            <a:ext cx="2777102" cy="842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111FEA49-E53D-A500-8369-38B367EA56C5}"/>
              </a:ext>
            </a:extLst>
          </p:cNvPr>
          <p:cNvCxnSpPr>
            <a:cxnSpLocks/>
            <a:stCxn id="60" idx="0"/>
            <a:endCxn id="52" idx="2"/>
          </p:cNvCxnSpPr>
          <p:nvPr/>
        </p:nvCxnSpPr>
        <p:spPr>
          <a:xfrm flipV="1">
            <a:off x="8928665" y="4285230"/>
            <a:ext cx="1115109" cy="4659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Beeldscherm silhouet">
            <a:extLst>
              <a:ext uri="{FF2B5EF4-FFF2-40B4-BE49-F238E27FC236}">
                <a16:creationId xmlns:a16="http://schemas.microsoft.com/office/drawing/2014/main" id="{0ACAD3CC-BDD5-F623-A6C3-1D224FE0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8663" y="801674"/>
            <a:ext cx="1325563" cy="1325563"/>
          </a:xfrm>
          <a:prstGeom prst="rect">
            <a:avLst/>
          </a:prstGeom>
        </p:spPr>
      </p:pic>
      <p:sp>
        <p:nvSpPr>
          <p:cNvPr id="65" name="Tekstvak 64">
            <a:extLst>
              <a:ext uri="{FF2B5EF4-FFF2-40B4-BE49-F238E27FC236}">
                <a16:creationId xmlns:a16="http://schemas.microsoft.com/office/drawing/2014/main" id="{52D78408-34D1-89DC-5BB0-51FBC2378E73}"/>
              </a:ext>
            </a:extLst>
          </p:cNvPr>
          <p:cNvSpPr txBox="1"/>
          <p:nvPr/>
        </p:nvSpPr>
        <p:spPr>
          <a:xfrm>
            <a:off x="8928662" y="1194341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DMSv2</a:t>
            </a:r>
            <a:endParaRPr lang="LID4096" b="1" dirty="0"/>
          </a:p>
        </p:txBody>
      </p: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3152F070-C546-642C-4C00-0233A76611C6}"/>
              </a:ext>
            </a:extLst>
          </p:cNvPr>
          <p:cNvCxnSpPr>
            <a:cxnSpLocks/>
            <a:stCxn id="52" idx="0"/>
            <a:endCxn id="64" idx="2"/>
          </p:cNvCxnSpPr>
          <p:nvPr/>
        </p:nvCxnSpPr>
        <p:spPr>
          <a:xfrm flipH="1" flipV="1">
            <a:off x="9591445" y="2127237"/>
            <a:ext cx="452329" cy="832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A8C9FC53-A59F-C85A-F7E2-393DE2680B80}"/>
              </a:ext>
            </a:extLst>
          </p:cNvPr>
          <p:cNvCxnSpPr>
            <a:cxnSpLocks/>
            <a:stCxn id="46" idx="3"/>
            <a:endCxn id="65" idx="1"/>
          </p:cNvCxnSpPr>
          <p:nvPr/>
        </p:nvCxnSpPr>
        <p:spPr>
          <a:xfrm flipV="1">
            <a:off x="6652305" y="1379007"/>
            <a:ext cx="2276357" cy="5804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7232C711-7FCC-6998-0D83-5D94E2E588E6}"/>
              </a:ext>
            </a:extLst>
          </p:cNvPr>
          <p:cNvCxnSpPr>
            <a:cxnSpLocks/>
            <a:stCxn id="44" idx="3"/>
            <a:endCxn id="65" idx="1"/>
          </p:cNvCxnSpPr>
          <p:nvPr/>
        </p:nvCxnSpPr>
        <p:spPr>
          <a:xfrm flipV="1">
            <a:off x="4598533" y="1379007"/>
            <a:ext cx="4330129" cy="18943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52BED1A7-2015-3D14-292F-41947F173DD3}"/>
              </a:ext>
            </a:extLst>
          </p:cNvPr>
          <p:cNvCxnSpPr>
            <a:cxnSpLocks/>
            <a:stCxn id="60" idx="0"/>
            <a:endCxn id="65" idx="1"/>
          </p:cNvCxnSpPr>
          <p:nvPr/>
        </p:nvCxnSpPr>
        <p:spPr>
          <a:xfrm flipH="1" flipV="1">
            <a:off x="8928662" y="1379007"/>
            <a:ext cx="3" cy="33722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3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57" grpId="0"/>
      <p:bldP spid="61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Semantic interoperability</a:t>
            </a:r>
            <a:endParaRPr lang="LID4096" b="1" dirty="0">
              <a:solidFill>
                <a:srgbClr val="0070C0"/>
              </a:solidFill>
            </a:endParaRPr>
          </a:p>
        </p:txBody>
      </p:sp>
      <p:pic>
        <p:nvPicPr>
          <p:cNvPr id="4" name="Graphic 3" descr="Beeldscherm silhouet">
            <a:extLst>
              <a:ext uri="{FF2B5EF4-FFF2-40B4-BE49-F238E27FC236}">
                <a16:creationId xmlns:a16="http://schemas.microsoft.com/office/drawing/2014/main" id="{ABFEEDC5-C2DA-1058-F617-36C477992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644" y="2004684"/>
            <a:ext cx="1325563" cy="132556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FE484A6-2D1B-6664-ECDA-A253E39B79EB}"/>
              </a:ext>
            </a:extLst>
          </p:cNvPr>
          <p:cNvSpPr txBox="1"/>
          <p:nvPr/>
        </p:nvSpPr>
        <p:spPr>
          <a:xfrm>
            <a:off x="3063643" y="2397351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GIS</a:t>
            </a:r>
            <a:endParaRPr lang="LID4096" b="1" dirty="0"/>
          </a:p>
        </p:txBody>
      </p:sp>
      <p:pic>
        <p:nvPicPr>
          <p:cNvPr id="6" name="Graphic 5" descr="Beeldscherm silhouet">
            <a:extLst>
              <a:ext uri="{FF2B5EF4-FFF2-40B4-BE49-F238E27FC236}">
                <a16:creationId xmlns:a16="http://schemas.microsoft.com/office/drawing/2014/main" id="{75BBA41A-6074-C83E-447B-BAA1B06A7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81" y="1180306"/>
            <a:ext cx="1325563" cy="132556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C60010D-4183-BFA7-F017-2D420F686202}"/>
              </a:ext>
            </a:extLst>
          </p:cNvPr>
          <p:cNvSpPr txBox="1"/>
          <p:nvPr/>
        </p:nvSpPr>
        <p:spPr>
          <a:xfrm>
            <a:off x="5488780" y="157297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BIM</a:t>
            </a:r>
            <a:endParaRPr lang="LID4096" b="1" dirty="0"/>
          </a:p>
        </p:txBody>
      </p:sp>
      <p:pic>
        <p:nvPicPr>
          <p:cNvPr id="8" name="Graphic 7" descr="Beeldscherm silhouet">
            <a:extLst>
              <a:ext uri="{FF2B5EF4-FFF2-40B4-BE49-F238E27FC236}">
                <a16:creationId xmlns:a16="http://schemas.microsoft.com/office/drawing/2014/main" id="{8688AAC9-D827-7BC7-507D-ACCBB3A5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0861" y="3493066"/>
            <a:ext cx="1325563" cy="132556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634F408-94C9-5C31-8853-DFAEBAB3B59D}"/>
              </a:ext>
            </a:extLst>
          </p:cNvPr>
          <p:cNvSpPr txBox="1"/>
          <p:nvPr/>
        </p:nvSpPr>
        <p:spPr>
          <a:xfrm>
            <a:off x="2400860" y="388573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</a:t>
            </a:r>
            <a:endParaRPr lang="LID4096" b="1" dirty="0"/>
          </a:p>
        </p:txBody>
      </p:sp>
      <p:pic>
        <p:nvPicPr>
          <p:cNvPr id="10" name="Graphic 9" descr="Beeldscherm silhouet">
            <a:extLst>
              <a:ext uri="{FF2B5EF4-FFF2-40B4-BE49-F238E27FC236}">
                <a16:creationId xmlns:a16="http://schemas.microsoft.com/office/drawing/2014/main" id="{E968940C-A067-3A2D-8C93-B5D8F5AD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5575" y="3493066"/>
            <a:ext cx="1325563" cy="13255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211B8A28-496A-ECB6-2B32-FA495F1EEA40}"/>
              </a:ext>
            </a:extLst>
          </p:cNvPr>
          <p:cNvSpPr txBox="1"/>
          <p:nvPr/>
        </p:nvSpPr>
        <p:spPr>
          <a:xfrm>
            <a:off x="8465574" y="388573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€</a:t>
            </a:r>
            <a:endParaRPr lang="LID4096" b="1" dirty="0"/>
          </a:p>
        </p:txBody>
      </p:sp>
      <p:pic>
        <p:nvPicPr>
          <p:cNvPr id="12" name="Graphic 11" descr="Beeldscherm silhouet">
            <a:extLst>
              <a:ext uri="{FF2B5EF4-FFF2-40B4-BE49-F238E27FC236}">
                <a16:creationId xmlns:a16="http://schemas.microsoft.com/office/drawing/2014/main" id="{1A9DAB3C-CF46-1886-CAD3-B94F88458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3218" y="5014496"/>
            <a:ext cx="1325563" cy="132556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95BE93D5-F0AD-5EF7-1E94-7B68B22C1783}"/>
              </a:ext>
            </a:extLst>
          </p:cNvPr>
          <p:cNvSpPr txBox="1"/>
          <p:nvPr/>
        </p:nvSpPr>
        <p:spPr>
          <a:xfrm>
            <a:off x="4163217" y="540716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Planning</a:t>
            </a:r>
            <a:endParaRPr lang="LID4096" b="1" dirty="0"/>
          </a:p>
        </p:txBody>
      </p:sp>
      <p:pic>
        <p:nvPicPr>
          <p:cNvPr id="14" name="Graphic 13" descr="Beeldscherm silhouet">
            <a:extLst>
              <a:ext uri="{FF2B5EF4-FFF2-40B4-BE49-F238E27FC236}">
                <a16:creationId xmlns:a16="http://schemas.microsoft.com/office/drawing/2014/main" id="{9BF137F1-0736-AE16-2276-9BC514E4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3222" y="5014496"/>
            <a:ext cx="1325563" cy="132556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1257CE5A-828A-3EF9-92EB-1CFD28A91096}"/>
              </a:ext>
            </a:extLst>
          </p:cNvPr>
          <p:cNvSpPr txBox="1"/>
          <p:nvPr/>
        </p:nvSpPr>
        <p:spPr>
          <a:xfrm>
            <a:off x="6703221" y="5407163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 €</a:t>
            </a:r>
            <a:endParaRPr lang="LID4096" b="1" dirty="0"/>
          </a:p>
        </p:txBody>
      </p:sp>
      <p:pic>
        <p:nvPicPr>
          <p:cNvPr id="16" name="Graphic 15" descr="Beeldscherm silhouet">
            <a:extLst>
              <a:ext uri="{FF2B5EF4-FFF2-40B4-BE49-F238E27FC236}">
                <a16:creationId xmlns:a16="http://schemas.microsoft.com/office/drawing/2014/main" id="{5E79EF67-D606-EBDF-6699-7D5418FE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2795" y="2004684"/>
            <a:ext cx="1325563" cy="1325563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D9F68988-6201-5CDC-F6CB-DE4F0072D79A}"/>
              </a:ext>
            </a:extLst>
          </p:cNvPr>
          <p:cNvSpPr txBox="1"/>
          <p:nvPr/>
        </p:nvSpPr>
        <p:spPr>
          <a:xfrm>
            <a:off x="7802794" y="2397351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DMSv2</a:t>
            </a:r>
            <a:endParaRPr lang="LID4096" b="1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7CAA26C0-7999-AFDF-AAFF-E57CD465F8A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151560" y="2505869"/>
            <a:ext cx="3" cy="8151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E63D1C8C-E429-376B-71FD-70A6D64C1442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89206" y="2582017"/>
            <a:ext cx="1099574" cy="5983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7511CBA1-4206-B49A-D2A1-E9DA2F60463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740529" y="2582017"/>
            <a:ext cx="1062265" cy="7289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6B9E7CE2-92D2-06B5-B327-D36CF882CFE7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726423" y="3763131"/>
            <a:ext cx="1395531" cy="3072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1CFD8065-763C-4426-8496-3AC19FA1CCA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308568" y="3820030"/>
            <a:ext cx="1157006" cy="2503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F0CFDE48-B64B-46DB-0057-C2B43CCC2A7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740529" y="4053082"/>
            <a:ext cx="625475" cy="9614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853AFCBE-C352-341F-D4E6-5DC6F55BDFB6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826000" y="4002365"/>
            <a:ext cx="919957" cy="10121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1">
            <a:extLst>
              <a:ext uri="{FF2B5EF4-FFF2-40B4-BE49-F238E27FC236}">
                <a16:creationId xmlns:a16="http://schemas.microsoft.com/office/drawing/2014/main" id="{185842CD-8260-91C1-ADA6-85335A53B971}"/>
              </a:ext>
            </a:extLst>
          </p:cNvPr>
          <p:cNvSpPr txBox="1">
            <a:spLocks/>
          </p:cNvSpPr>
          <p:nvPr/>
        </p:nvSpPr>
        <p:spPr>
          <a:xfrm>
            <a:off x="5283714" y="3014901"/>
            <a:ext cx="22097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75C4FF"/>
                </a:solidFill>
                <a:latin typeface="+mn-lt"/>
              </a:rPr>
              <a:t>Ontology!</a:t>
            </a:r>
            <a:endParaRPr lang="LID4096" sz="3200" b="1" dirty="0">
              <a:solidFill>
                <a:srgbClr val="75C4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762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How to represent an ontology?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1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Ontologies are represented using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31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Classes</a:t>
            </a:r>
          </a:p>
          <a:p>
            <a:pPr marL="0" indent="0">
              <a:buNone/>
            </a:pPr>
            <a:r>
              <a:rPr lang="en-US" dirty="0"/>
              <a:t>Abstract representation of a real-world concept</a:t>
            </a:r>
          </a:p>
          <a:p>
            <a:pPr marL="0" indent="0">
              <a:buNone/>
            </a:pPr>
            <a:endParaRPr lang="LID4096" b="1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F333497-6735-23AF-7B9F-1629F6F13BE9}"/>
              </a:ext>
            </a:extLst>
          </p:cNvPr>
          <p:cNvSpPr txBox="1">
            <a:spLocks/>
          </p:cNvSpPr>
          <p:nvPr/>
        </p:nvSpPr>
        <p:spPr>
          <a:xfrm>
            <a:off x="4489450" y="1825625"/>
            <a:ext cx="3213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Relationships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Relationship between two classes or between a class and a literal</a:t>
            </a:r>
            <a:endParaRPr lang="LID4096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577592F2-55F3-B252-881E-F0E186837AC6}"/>
              </a:ext>
            </a:extLst>
          </p:cNvPr>
          <p:cNvSpPr txBox="1">
            <a:spLocks/>
          </p:cNvSpPr>
          <p:nvPr/>
        </p:nvSpPr>
        <p:spPr>
          <a:xfrm>
            <a:off x="8140700" y="1825625"/>
            <a:ext cx="3213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Literals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values, such as strings, </a:t>
            </a:r>
            <a:r>
              <a:rPr lang="en-US" dirty="0" err="1"/>
              <a:t>booleans</a:t>
            </a:r>
            <a:r>
              <a:rPr lang="en-US" dirty="0"/>
              <a:t> or integers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0" y="4907552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A2B06236-3510-E025-1DDF-ACD14C3E1593}"/>
              </a:ext>
            </a:extLst>
          </p:cNvPr>
          <p:cNvSpPr/>
          <p:nvPr/>
        </p:nvSpPr>
        <p:spPr>
          <a:xfrm>
            <a:off x="8394700" y="4862104"/>
            <a:ext cx="2705100" cy="533400"/>
          </a:xfrm>
          <a:prstGeom prst="roundRect">
            <a:avLst>
              <a:gd name="adj" fmla="val 0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“Address”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8394700" y="5767592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90D88AC-8C6B-2D57-B453-2399E3C41E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97300" y="5128804"/>
            <a:ext cx="4597400" cy="45448"/>
          </a:xfrm>
          <a:prstGeom prst="straightConnector1">
            <a:avLst/>
          </a:prstGeom>
          <a:ln w="3175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27E5A59E-98B6-B095-5B66-C7A5556AE541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797300" y="5174252"/>
            <a:ext cx="4597400" cy="860040"/>
          </a:xfrm>
          <a:prstGeom prst="bentConnector3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1FF593F7-3D41-A8B3-6E0A-B1E789034258}"/>
              </a:ext>
            </a:extLst>
          </p:cNvPr>
          <p:cNvSpPr txBox="1"/>
          <p:nvPr/>
        </p:nvSpPr>
        <p:spPr>
          <a:xfrm>
            <a:off x="6680208" y="4736748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hasAddress</a:t>
            </a:r>
            <a:endParaRPr lang="LID4096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6680208" y="560427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2EBD9E5-8703-2B47-DA72-CB51FCDD5ED0}"/>
              </a:ext>
            </a:extLst>
          </p:cNvPr>
          <p:cNvSpPr txBox="1"/>
          <p:nvPr/>
        </p:nvSpPr>
        <p:spPr>
          <a:xfrm rot="21375336">
            <a:off x="664551" y="455208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owl:</a:t>
            </a:r>
            <a:r>
              <a:rPr lang="en-US" b="1" dirty="0" err="1">
                <a:solidFill>
                  <a:srgbClr val="75C4FF"/>
                </a:solidFill>
              </a:rPr>
              <a:t>Class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875469FB-828C-4DA0-09CF-213D04EAA10E}"/>
              </a:ext>
            </a:extLst>
          </p:cNvPr>
          <p:cNvSpPr txBox="1"/>
          <p:nvPr/>
        </p:nvSpPr>
        <p:spPr>
          <a:xfrm rot="21375336">
            <a:off x="5453239" y="6089871"/>
            <a:ext cx="24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owl:</a:t>
            </a:r>
            <a:r>
              <a:rPr lang="en-US" b="1" dirty="0" err="1">
                <a:solidFill>
                  <a:srgbClr val="75C4FF"/>
                </a:solidFill>
              </a:rPr>
              <a:t>objectProperty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6E32C24-5F01-D865-608C-517B7F7BBB91}"/>
              </a:ext>
            </a:extLst>
          </p:cNvPr>
          <p:cNvSpPr txBox="1"/>
          <p:nvPr/>
        </p:nvSpPr>
        <p:spPr>
          <a:xfrm rot="21375336">
            <a:off x="5422885" y="4458904"/>
            <a:ext cx="2863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owl:</a:t>
            </a:r>
            <a:r>
              <a:rPr lang="en-US" b="1" dirty="0" err="1">
                <a:solidFill>
                  <a:srgbClr val="75C4FF"/>
                </a:solidFill>
              </a:rPr>
              <a:t>datatypeProperty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5DCAC3E-EDD8-83D1-3C4F-BBAC7EAAABEA}"/>
              </a:ext>
            </a:extLst>
          </p:cNvPr>
          <p:cNvSpPr txBox="1"/>
          <p:nvPr/>
        </p:nvSpPr>
        <p:spPr>
          <a:xfrm rot="21375336">
            <a:off x="9922033" y="4332195"/>
            <a:ext cx="2863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rdfs:</a:t>
            </a:r>
            <a:r>
              <a:rPr lang="en-US" b="1" dirty="0" err="1">
                <a:solidFill>
                  <a:srgbClr val="75C4FF"/>
                </a:solidFill>
              </a:rPr>
              <a:t>Literal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95A91AB-45A7-2D9B-C866-4E46DFA97567}"/>
              </a:ext>
            </a:extLst>
          </p:cNvPr>
          <p:cNvSpPr txBox="1"/>
          <p:nvPr/>
        </p:nvSpPr>
        <p:spPr>
          <a:xfrm rot="21375336">
            <a:off x="10049033" y="6230255"/>
            <a:ext cx="2863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5C4FF"/>
                </a:solidFill>
              </a:rPr>
              <a:t>owl:</a:t>
            </a:r>
            <a:r>
              <a:rPr lang="en-US" b="1" dirty="0" err="1">
                <a:solidFill>
                  <a:srgbClr val="75C4FF"/>
                </a:solidFill>
              </a:rPr>
              <a:t>Class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17958F4C-9B65-9D2A-C34E-FAC1FB254FCB}"/>
              </a:ext>
            </a:extLst>
          </p:cNvPr>
          <p:cNvSpPr txBox="1">
            <a:spLocks/>
          </p:cNvSpPr>
          <p:nvPr/>
        </p:nvSpPr>
        <p:spPr>
          <a:xfrm>
            <a:off x="838200" y="-519294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7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17958F4C-9B65-9D2A-C34E-FAC1FB254FCB}"/>
              </a:ext>
            </a:extLst>
          </p:cNvPr>
          <p:cNvSpPr txBox="1">
            <a:spLocks/>
          </p:cNvSpPr>
          <p:nvPr/>
        </p:nvSpPr>
        <p:spPr>
          <a:xfrm>
            <a:off x="838200" y="-597558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Slightly more complex ontology structures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Classes</a:t>
            </a:r>
            <a:r>
              <a:rPr lang="en-US" dirty="0"/>
              <a:t> can have </a:t>
            </a:r>
            <a:r>
              <a:rPr lang="en-US" b="1" dirty="0"/>
              <a:t>sub-classes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0" y="2515423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1092200" y="3743244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2444750" y="3209844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82188EB8-6CFC-619C-9CD6-AD50F4C07B2D}"/>
              </a:ext>
            </a:extLst>
          </p:cNvPr>
          <p:cNvSpPr/>
          <p:nvPr/>
        </p:nvSpPr>
        <p:spPr>
          <a:xfrm>
            <a:off x="1092200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Element</a:t>
            </a:r>
            <a:endParaRPr lang="LID4096" b="1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C60791A4-0034-17E5-B22C-7F3EA6847AC6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2444750" y="4276644"/>
            <a:ext cx="0" cy="701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FE859EA6-9393-4876-BC58-C9DDC1947D7C}"/>
              </a:ext>
            </a:extLst>
          </p:cNvPr>
          <p:cNvSpPr txBox="1"/>
          <p:nvPr/>
        </p:nvSpPr>
        <p:spPr>
          <a:xfrm>
            <a:off x="2444748" y="443766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CA0D6AC-3525-BB4D-385E-02570496B7C1}"/>
              </a:ext>
            </a:extLst>
          </p:cNvPr>
          <p:cNvSpPr/>
          <p:nvPr/>
        </p:nvSpPr>
        <p:spPr>
          <a:xfrm>
            <a:off x="6800171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Wall</a:t>
            </a:r>
            <a:endParaRPr lang="LID4096" b="1" dirty="0"/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5D25236-F44D-E39D-6DB9-FE69D6F2100B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flipH="1">
            <a:off x="3797300" y="5245100"/>
            <a:ext cx="300287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B15A6C33-47C7-CD33-BA17-F29E16B8F1B8}"/>
              </a:ext>
            </a:extLst>
          </p:cNvPr>
          <p:cNvSpPr txBox="1"/>
          <p:nvPr/>
        </p:nvSpPr>
        <p:spPr>
          <a:xfrm>
            <a:off x="5298735" y="487329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5C005C6-6BE7-94A6-A14E-81574A2E32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444750" y="3048823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hoek: afgeronde hoeken 45">
            <a:extLst>
              <a:ext uri="{FF2B5EF4-FFF2-40B4-BE49-F238E27FC236}">
                <a16:creationId xmlns:a16="http://schemas.microsoft.com/office/drawing/2014/main" id="{7D8F8751-E167-605C-1D27-A2A49C15E99C}"/>
              </a:ext>
            </a:extLst>
          </p:cNvPr>
          <p:cNvSpPr/>
          <p:nvPr/>
        </p:nvSpPr>
        <p:spPr>
          <a:xfrm>
            <a:off x="8394700" y="2449418"/>
            <a:ext cx="2705100" cy="533400"/>
          </a:xfrm>
          <a:prstGeom prst="roundRect">
            <a:avLst>
              <a:gd name="adj" fmla="val 0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“Address”</a:t>
            </a:r>
            <a:endParaRPr lang="LID4096" b="1" dirty="0"/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A7ED3CA7-D50D-AA62-EFCA-AC2910E12792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3797300" y="2716118"/>
            <a:ext cx="4597400" cy="66005"/>
          </a:xfrm>
          <a:prstGeom prst="straightConnector1">
            <a:avLst/>
          </a:prstGeom>
          <a:ln w="3175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21956F55-4220-3453-2D20-CC9C33A0C477}"/>
              </a:ext>
            </a:extLst>
          </p:cNvPr>
          <p:cNvSpPr txBox="1"/>
          <p:nvPr/>
        </p:nvSpPr>
        <p:spPr>
          <a:xfrm>
            <a:off x="6680208" y="239006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hasAddress</a:t>
            </a:r>
            <a:endParaRPr lang="LID4096" dirty="0"/>
          </a:p>
        </p:txBody>
      </p: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6F01624F-3B7B-C52F-73E2-104073F77D69}"/>
              </a:ext>
            </a:extLst>
          </p:cNvPr>
          <p:cNvCxnSpPr>
            <a:cxnSpLocks/>
            <a:stCxn id="8" idx="3"/>
            <a:endCxn id="35" idx="0"/>
          </p:cNvCxnSpPr>
          <p:nvPr/>
        </p:nvCxnSpPr>
        <p:spPr>
          <a:xfrm>
            <a:off x="3797300" y="4009944"/>
            <a:ext cx="4355421" cy="968456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1A2B671D-160B-3A7F-F977-1E07EC0D0C1E}"/>
              </a:ext>
            </a:extLst>
          </p:cNvPr>
          <p:cNvSpPr txBox="1"/>
          <p:nvPr/>
        </p:nvSpPr>
        <p:spPr>
          <a:xfrm>
            <a:off x="4568489" y="364595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hasWall</a:t>
            </a:r>
            <a:endParaRPr lang="LID4096" dirty="0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3B273552-0ECB-560C-8757-B36D9D24E9EB}"/>
              </a:ext>
            </a:extLst>
          </p:cNvPr>
          <p:cNvSpPr/>
          <p:nvPr/>
        </p:nvSpPr>
        <p:spPr>
          <a:xfrm>
            <a:off x="6802331" y="57785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</a:t>
            </a:r>
            <a:endParaRPr lang="LID4096" b="1" dirty="0"/>
          </a:p>
        </p:txBody>
      </p:sp>
      <p:cxnSp>
        <p:nvCxnSpPr>
          <p:cNvPr id="68" name="Verbindingslijn: gebogen 67">
            <a:extLst>
              <a:ext uri="{FF2B5EF4-FFF2-40B4-BE49-F238E27FC236}">
                <a16:creationId xmlns:a16="http://schemas.microsoft.com/office/drawing/2014/main" id="{CF4D57EA-9F6D-EAFA-2173-D36AC5FA4049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>
            <a:off x="3797301" y="5245100"/>
            <a:ext cx="3005031" cy="80010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44F4A34-49AE-F445-7C4B-292E88A7C72A}"/>
              </a:ext>
            </a:extLst>
          </p:cNvPr>
          <p:cNvSpPr txBox="1"/>
          <p:nvPr/>
        </p:nvSpPr>
        <p:spPr>
          <a:xfrm>
            <a:off x="5298735" y="5645150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0652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/>
      <p:bldP spid="35" grpId="0" animBg="1"/>
      <p:bldP spid="39" grpId="0"/>
      <p:bldP spid="55" grpId="0"/>
      <p:bldP spid="67" grpId="0" animBg="1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17958F4C-9B65-9D2A-C34E-FAC1FB254FCB}"/>
              </a:ext>
            </a:extLst>
          </p:cNvPr>
          <p:cNvSpPr txBox="1">
            <a:spLocks/>
          </p:cNvSpPr>
          <p:nvPr/>
        </p:nvSpPr>
        <p:spPr>
          <a:xfrm>
            <a:off x="838200" y="-597558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Slightly more complex ontology structures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Rules </a:t>
            </a:r>
            <a:r>
              <a:rPr lang="en-US" dirty="0"/>
              <a:t>can be defined for classes and relationships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0" y="2515423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1092200" y="3743244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2444750" y="3209844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82188EB8-6CFC-619C-9CD6-AD50F4C07B2D}"/>
              </a:ext>
            </a:extLst>
          </p:cNvPr>
          <p:cNvSpPr/>
          <p:nvPr/>
        </p:nvSpPr>
        <p:spPr>
          <a:xfrm>
            <a:off x="1092200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Element</a:t>
            </a:r>
            <a:endParaRPr lang="LID4096" b="1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C60791A4-0034-17E5-B22C-7F3EA6847AC6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2444750" y="4276644"/>
            <a:ext cx="0" cy="701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FE859EA6-9393-4876-BC58-C9DDC1947D7C}"/>
              </a:ext>
            </a:extLst>
          </p:cNvPr>
          <p:cNvSpPr txBox="1"/>
          <p:nvPr/>
        </p:nvSpPr>
        <p:spPr>
          <a:xfrm>
            <a:off x="2444748" y="443766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CA0D6AC-3525-BB4D-385E-02570496B7C1}"/>
              </a:ext>
            </a:extLst>
          </p:cNvPr>
          <p:cNvSpPr/>
          <p:nvPr/>
        </p:nvSpPr>
        <p:spPr>
          <a:xfrm>
            <a:off x="6800171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Wall</a:t>
            </a:r>
            <a:endParaRPr lang="LID4096" b="1" dirty="0"/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5D25236-F44D-E39D-6DB9-FE69D6F2100B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flipH="1">
            <a:off x="3797300" y="5245100"/>
            <a:ext cx="300287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B15A6C33-47C7-CD33-BA17-F29E16B8F1B8}"/>
              </a:ext>
            </a:extLst>
          </p:cNvPr>
          <p:cNvSpPr txBox="1"/>
          <p:nvPr/>
        </p:nvSpPr>
        <p:spPr>
          <a:xfrm>
            <a:off x="5298735" y="487329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5C005C6-6BE7-94A6-A14E-81574A2E32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444750" y="3048823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hoek: afgeronde hoeken 45">
            <a:extLst>
              <a:ext uri="{FF2B5EF4-FFF2-40B4-BE49-F238E27FC236}">
                <a16:creationId xmlns:a16="http://schemas.microsoft.com/office/drawing/2014/main" id="{7D8F8751-E167-605C-1D27-A2A49C15E99C}"/>
              </a:ext>
            </a:extLst>
          </p:cNvPr>
          <p:cNvSpPr/>
          <p:nvPr/>
        </p:nvSpPr>
        <p:spPr>
          <a:xfrm>
            <a:off x="8394700" y="2449418"/>
            <a:ext cx="2705100" cy="533400"/>
          </a:xfrm>
          <a:prstGeom prst="roundRect">
            <a:avLst>
              <a:gd name="adj" fmla="val 0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“Address”</a:t>
            </a:r>
            <a:endParaRPr lang="LID4096" b="1" dirty="0"/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A7ED3CA7-D50D-AA62-EFCA-AC2910E12792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3797300" y="2716118"/>
            <a:ext cx="4597400" cy="66005"/>
          </a:xfrm>
          <a:prstGeom prst="straightConnector1">
            <a:avLst/>
          </a:prstGeom>
          <a:ln w="31750"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kstvak 47">
            <a:extLst>
              <a:ext uri="{FF2B5EF4-FFF2-40B4-BE49-F238E27FC236}">
                <a16:creationId xmlns:a16="http://schemas.microsoft.com/office/drawing/2014/main" id="{21956F55-4220-3453-2D20-CC9C33A0C477}"/>
              </a:ext>
            </a:extLst>
          </p:cNvPr>
          <p:cNvSpPr txBox="1"/>
          <p:nvPr/>
        </p:nvSpPr>
        <p:spPr>
          <a:xfrm>
            <a:off x="6680208" y="239006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hasAddress</a:t>
            </a:r>
            <a:endParaRPr lang="LID4096" dirty="0"/>
          </a:p>
        </p:txBody>
      </p: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6F01624F-3B7B-C52F-73E2-104073F77D69}"/>
              </a:ext>
            </a:extLst>
          </p:cNvPr>
          <p:cNvCxnSpPr>
            <a:cxnSpLocks/>
            <a:stCxn id="8" idx="3"/>
            <a:endCxn id="35" idx="0"/>
          </p:cNvCxnSpPr>
          <p:nvPr/>
        </p:nvCxnSpPr>
        <p:spPr>
          <a:xfrm>
            <a:off x="3797300" y="4009944"/>
            <a:ext cx="4355421" cy="968456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1A2B671D-160B-3A7F-F977-1E07EC0D0C1E}"/>
              </a:ext>
            </a:extLst>
          </p:cNvPr>
          <p:cNvSpPr txBox="1"/>
          <p:nvPr/>
        </p:nvSpPr>
        <p:spPr>
          <a:xfrm>
            <a:off x="4568489" y="364595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hasWall</a:t>
            </a:r>
            <a:endParaRPr lang="LID4096" dirty="0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3B273552-0ECB-560C-8757-B36D9D24E9EB}"/>
              </a:ext>
            </a:extLst>
          </p:cNvPr>
          <p:cNvSpPr/>
          <p:nvPr/>
        </p:nvSpPr>
        <p:spPr>
          <a:xfrm>
            <a:off x="6802331" y="57785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</a:t>
            </a:r>
            <a:endParaRPr lang="LID4096" b="1" dirty="0"/>
          </a:p>
        </p:txBody>
      </p:sp>
      <p:cxnSp>
        <p:nvCxnSpPr>
          <p:cNvPr id="68" name="Verbindingslijn: gebogen 67">
            <a:extLst>
              <a:ext uri="{FF2B5EF4-FFF2-40B4-BE49-F238E27FC236}">
                <a16:creationId xmlns:a16="http://schemas.microsoft.com/office/drawing/2014/main" id="{CF4D57EA-9F6D-EAFA-2173-D36AC5FA4049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>
            <a:off x="3797301" y="5245100"/>
            <a:ext cx="3005031" cy="80010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44F4A34-49AE-F445-7C4B-292E88A7C72A}"/>
              </a:ext>
            </a:extLst>
          </p:cNvPr>
          <p:cNvSpPr txBox="1"/>
          <p:nvPr/>
        </p:nvSpPr>
        <p:spPr>
          <a:xfrm>
            <a:off x="5298735" y="5645150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1977FDE-DF63-AAF1-2D56-DC1F9A1DDAB6}"/>
              </a:ext>
            </a:extLst>
          </p:cNvPr>
          <p:cNvSpPr txBox="1"/>
          <p:nvPr/>
        </p:nvSpPr>
        <p:spPr>
          <a:xfrm rot="21375336">
            <a:off x="9555217" y="5367376"/>
            <a:ext cx="2863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  <a:latin typeface="Aptos (Hoofdtekst)"/>
              </a:rPr>
              <a:t>Wall </a:t>
            </a:r>
            <a:r>
              <a:rPr lang="en-NL" b="1" dirty="0">
                <a:solidFill>
                  <a:srgbClr val="75C4FF"/>
                </a:solidFill>
                <a:latin typeface="Aptos (Hoofdtekst)"/>
              </a:rPr>
              <a:t>∩</a:t>
            </a:r>
            <a:r>
              <a:rPr lang="en-US" b="1" dirty="0">
                <a:solidFill>
                  <a:srgbClr val="75C4FF"/>
                </a:solidFill>
                <a:latin typeface="Aptos (Hoofdtekst)"/>
              </a:rPr>
              <a:t> Window = </a:t>
            </a:r>
            <a:r>
              <a:rPr lang="en-NL" b="1" dirty="0">
                <a:solidFill>
                  <a:srgbClr val="75C4FF"/>
                </a:solidFill>
                <a:latin typeface="Aptos (Hoofdtekst)"/>
              </a:rPr>
              <a:t>∅</a:t>
            </a:r>
            <a:endParaRPr lang="LID4096" b="1" dirty="0">
              <a:solidFill>
                <a:srgbClr val="75C4FF"/>
              </a:solidFill>
              <a:latin typeface="Aptos (Hoofdtekst)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D3ACC47-248F-D891-E486-5B2C8F89F22E}"/>
              </a:ext>
            </a:extLst>
          </p:cNvPr>
          <p:cNvSpPr txBox="1"/>
          <p:nvPr/>
        </p:nvSpPr>
        <p:spPr>
          <a:xfrm rot="21375336">
            <a:off x="5266388" y="2829386"/>
            <a:ext cx="324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  <a:latin typeface="Aptos (Hoofdtekst)"/>
              </a:rPr>
              <a:t>Building has only 1 address</a:t>
            </a:r>
            <a:endParaRPr lang="LID4096" b="1" dirty="0">
              <a:solidFill>
                <a:srgbClr val="75C4FF"/>
              </a:solidFill>
              <a:latin typeface="Aptos (Hoofdtekst)"/>
            </a:endParaRPr>
          </a:p>
        </p:txBody>
      </p:sp>
    </p:spTree>
    <p:extLst>
      <p:ext uri="{BB962C8B-B14F-4D97-AF65-F5344CB8AC3E}">
        <p14:creationId xmlns:p14="http://schemas.microsoft.com/office/powerpoint/2010/main" val="1284721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17958F4C-9B65-9D2A-C34E-FAC1FB254FCB}"/>
              </a:ext>
            </a:extLst>
          </p:cNvPr>
          <p:cNvSpPr txBox="1">
            <a:spLocks/>
          </p:cNvSpPr>
          <p:nvPr/>
        </p:nvSpPr>
        <p:spPr>
          <a:xfrm>
            <a:off x="838200" y="-5975582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..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Connecting ontologies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Relationships can connect classes from two ontologies</a:t>
            </a:r>
            <a:endParaRPr lang="LID4096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0FBF455A-3D8A-F90B-9200-FAF5A76B1A18}"/>
              </a:ext>
            </a:extLst>
          </p:cNvPr>
          <p:cNvSpPr/>
          <p:nvPr/>
        </p:nvSpPr>
        <p:spPr>
          <a:xfrm>
            <a:off x="1092200" y="2515423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50EE726-E96C-938D-401B-EDC6984C908F}"/>
              </a:ext>
            </a:extLst>
          </p:cNvPr>
          <p:cNvSpPr/>
          <p:nvPr/>
        </p:nvSpPr>
        <p:spPr>
          <a:xfrm>
            <a:off x="1092200" y="3743244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76ABB9-2C70-1DC9-6D1F-14CAEE9EA471}"/>
              </a:ext>
            </a:extLst>
          </p:cNvPr>
          <p:cNvSpPr txBox="1"/>
          <p:nvPr/>
        </p:nvSpPr>
        <p:spPr>
          <a:xfrm>
            <a:off x="2444750" y="3209844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82188EB8-6CFC-619C-9CD6-AD50F4C07B2D}"/>
              </a:ext>
            </a:extLst>
          </p:cNvPr>
          <p:cNvSpPr/>
          <p:nvPr/>
        </p:nvSpPr>
        <p:spPr>
          <a:xfrm>
            <a:off x="1092200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Element</a:t>
            </a:r>
            <a:endParaRPr lang="LID4096" b="1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C60791A4-0034-17E5-B22C-7F3EA6847AC6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2444750" y="4276644"/>
            <a:ext cx="0" cy="701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FE859EA6-9393-4876-BC58-C9DDC1947D7C}"/>
              </a:ext>
            </a:extLst>
          </p:cNvPr>
          <p:cNvSpPr txBox="1"/>
          <p:nvPr/>
        </p:nvSpPr>
        <p:spPr>
          <a:xfrm>
            <a:off x="2444748" y="443766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9CA0D6AC-3525-BB4D-385E-02570496B7C1}"/>
              </a:ext>
            </a:extLst>
          </p:cNvPr>
          <p:cNvSpPr/>
          <p:nvPr/>
        </p:nvSpPr>
        <p:spPr>
          <a:xfrm>
            <a:off x="6800171" y="49784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Wall</a:t>
            </a:r>
            <a:endParaRPr lang="LID4096" b="1" dirty="0"/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05D25236-F44D-E39D-6DB9-FE69D6F2100B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flipH="1">
            <a:off x="3797300" y="5245100"/>
            <a:ext cx="300287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B15A6C33-47C7-CD33-BA17-F29E16B8F1B8}"/>
              </a:ext>
            </a:extLst>
          </p:cNvPr>
          <p:cNvSpPr txBox="1"/>
          <p:nvPr/>
        </p:nvSpPr>
        <p:spPr>
          <a:xfrm>
            <a:off x="5298735" y="487329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55C005C6-6BE7-94A6-A14E-81574A2E32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444750" y="3048823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6F01624F-3B7B-C52F-73E2-104073F77D69}"/>
              </a:ext>
            </a:extLst>
          </p:cNvPr>
          <p:cNvCxnSpPr>
            <a:cxnSpLocks/>
            <a:stCxn id="8" idx="3"/>
            <a:endCxn id="35" idx="0"/>
          </p:cNvCxnSpPr>
          <p:nvPr/>
        </p:nvCxnSpPr>
        <p:spPr>
          <a:xfrm>
            <a:off x="3797300" y="4009944"/>
            <a:ext cx="4355421" cy="968456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1A2B671D-160B-3A7F-F977-1E07EC0D0C1E}"/>
              </a:ext>
            </a:extLst>
          </p:cNvPr>
          <p:cNvSpPr txBox="1"/>
          <p:nvPr/>
        </p:nvSpPr>
        <p:spPr>
          <a:xfrm>
            <a:off x="4568489" y="3645952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hasWall</a:t>
            </a:r>
            <a:endParaRPr lang="LID4096" dirty="0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3B273552-0ECB-560C-8757-B36D9D24E9EB}"/>
              </a:ext>
            </a:extLst>
          </p:cNvPr>
          <p:cNvSpPr/>
          <p:nvPr/>
        </p:nvSpPr>
        <p:spPr>
          <a:xfrm>
            <a:off x="6802331" y="5778500"/>
            <a:ext cx="2705100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</a:t>
            </a:r>
            <a:endParaRPr lang="LID4096" b="1" dirty="0"/>
          </a:p>
        </p:txBody>
      </p:sp>
      <p:cxnSp>
        <p:nvCxnSpPr>
          <p:cNvPr id="68" name="Verbindingslijn: gebogen 67">
            <a:extLst>
              <a:ext uri="{FF2B5EF4-FFF2-40B4-BE49-F238E27FC236}">
                <a16:creationId xmlns:a16="http://schemas.microsoft.com/office/drawing/2014/main" id="{CF4D57EA-9F6D-EAFA-2173-D36AC5FA4049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rot="10800000">
            <a:off x="3797301" y="5245100"/>
            <a:ext cx="3005031" cy="80010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kstvak 71">
            <a:extLst>
              <a:ext uri="{FF2B5EF4-FFF2-40B4-BE49-F238E27FC236}">
                <a16:creationId xmlns:a16="http://schemas.microsoft.com/office/drawing/2014/main" id="{644F4A34-49AE-F445-7C4B-292E88A7C72A}"/>
              </a:ext>
            </a:extLst>
          </p:cNvPr>
          <p:cNvSpPr txBox="1"/>
          <p:nvPr/>
        </p:nvSpPr>
        <p:spPr>
          <a:xfrm>
            <a:off x="5298735" y="5645150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9F80C234-53CE-0424-20F3-514882B598ED}"/>
              </a:ext>
            </a:extLst>
          </p:cNvPr>
          <p:cNvSpPr/>
          <p:nvPr/>
        </p:nvSpPr>
        <p:spPr>
          <a:xfrm>
            <a:off x="8722759" y="2515423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BuiltStructure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4F566E4-91E9-3F57-7A89-9612C9BD0FCE}"/>
              </a:ext>
            </a:extLst>
          </p:cNvPr>
          <p:cNvSpPr/>
          <p:nvPr/>
        </p:nvSpPr>
        <p:spPr>
          <a:xfrm>
            <a:off x="8722759" y="3745717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UniversityBuilding</a:t>
            </a:r>
            <a:endParaRPr lang="LID4096" b="1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2543472-6023-4F60-5717-CBE78426680F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0075309" y="3048823"/>
            <a:ext cx="0" cy="69689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DB6C6DF0-0A39-65DC-A81C-4CA317535F70}"/>
              </a:ext>
            </a:extLst>
          </p:cNvPr>
          <p:cNvSpPr txBox="1"/>
          <p:nvPr/>
        </p:nvSpPr>
        <p:spPr>
          <a:xfrm>
            <a:off x="10075309" y="3241448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subClassOf</a:t>
            </a:r>
            <a:endParaRPr lang="LID4096" dirty="0"/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9C796BE3-374C-E0D6-8373-C30A635C3542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3797300" y="2782123"/>
            <a:ext cx="492545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81CFCD7-E09C-1DFE-939C-B689CCCD12DE}"/>
              </a:ext>
            </a:extLst>
          </p:cNvPr>
          <p:cNvSpPr txBox="1"/>
          <p:nvPr/>
        </p:nvSpPr>
        <p:spPr>
          <a:xfrm>
            <a:off x="4568489" y="2412791"/>
            <a:ext cx="219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equivalentClass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563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825625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3434779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Data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1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3036E9AE-5ACF-C66D-CA33-91ED5798E674}"/>
              </a:ext>
            </a:extLst>
          </p:cNvPr>
          <p:cNvCxnSpPr>
            <a:cxnSpLocks/>
            <a:stCxn id="7" idx="1"/>
            <a:endCxn id="28" idx="1"/>
          </p:cNvCxnSpPr>
          <p:nvPr/>
        </p:nvCxnSpPr>
        <p:spPr>
          <a:xfrm rot="10800000">
            <a:off x="838200" y="2996073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44AD8A5-129D-EAA6-0E85-EE9141189228}"/>
              </a:ext>
            </a:extLst>
          </p:cNvPr>
          <p:cNvSpPr/>
          <p:nvPr/>
        </p:nvSpPr>
        <p:spPr>
          <a:xfrm>
            <a:off x="5181602" y="38168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RUB-Makerspace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8B99AB3-9A4A-AE52-2BCD-37FF5E970D53}"/>
              </a:ext>
            </a:extLst>
          </p:cNvPr>
          <p:cNvSpPr/>
          <p:nvPr/>
        </p:nvSpPr>
        <p:spPr>
          <a:xfrm>
            <a:off x="1600200" y="43502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Bochum</a:t>
            </a:r>
            <a:endParaRPr lang="LID4096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63CB6D7-D3BB-126F-E9D6-0BF99916DD50}"/>
              </a:ext>
            </a:extLst>
          </p:cNvPr>
          <p:cNvSpPr/>
          <p:nvPr/>
        </p:nvSpPr>
        <p:spPr>
          <a:xfrm>
            <a:off x="838200" y="5575637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Germany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C4FA1427-5334-026C-2F2F-96199E8AE538}"/>
              </a:ext>
            </a:extLst>
          </p:cNvPr>
          <p:cNvSpPr/>
          <p:nvPr/>
        </p:nvSpPr>
        <p:spPr>
          <a:xfrm>
            <a:off x="5943602" y="52773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Co-working Area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BA45357-BDAE-C5AB-C0E4-C6AA2E1E8B4B}"/>
              </a:ext>
            </a:extLst>
          </p:cNvPr>
          <p:cNvSpPr/>
          <p:nvPr/>
        </p:nvSpPr>
        <p:spPr>
          <a:xfrm>
            <a:off x="8997950" y="4357032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Courtyard Windows</a:t>
            </a:r>
            <a:endParaRPr lang="LID4096" b="1" dirty="0"/>
          </a:p>
        </p:txBody>
      </p: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EF085AE6-1CA7-D18E-ABB1-834BDEF9A3F3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52750" y="4083516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kromd 11">
            <a:extLst>
              <a:ext uri="{FF2B5EF4-FFF2-40B4-BE49-F238E27FC236}">
                <a16:creationId xmlns:a16="http://schemas.microsoft.com/office/drawing/2014/main" id="{3B4C3092-119E-2305-AAD1-49F763958B5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225740" y="4848626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C03AC6BC-5E61-A375-1894-C9BF5608F40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451602" y="4432766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7A7D358E-3A0A-C696-15E1-551341612F3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648702" y="4890432"/>
            <a:ext cx="1701798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53F4B5E-4FE9-5FEA-0D0F-DDA92B7E8CD3}"/>
              </a:ext>
            </a:extLst>
          </p:cNvPr>
          <p:cNvSpPr txBox="1"/>
          <p:nvPr/>
        </p:nvSpPr>
        <p:spPr>
          <a:xfrm>
            <a:off x="2895599" y="5047684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F200A36-0E10-21B7-4FB0-EE8B6D307053}"/>
              </a:ext>
            </a:extLst>
          </p:cNvPr>
          <p:cNvSpPr txBox="1"/>
          <p:nvPr/>
        </p:nvSpPr>
        <p:spPr>
          <a:xfrm>
            <a:off x="3594100" y="374969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98778FB-47BD-23C5-3F34-966FA8019741}"/>
              </a:ext>
            </a:extLst>
          </p:cNvPr>
          <p:cNvSpPr txBox="1"/>
          <p:nvPr/>
        </p:nvSpPr>
        <p:spPr>
          <a:xfrm>
            <a:off x="5626099" y="4663742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A39F809-E20D-CCB7-D66E-C902D24A00AC}"/>
              </a:ext>
            </a:extLst>
          </p:cNvPr>
          <p:cNvSpPr txBox="1"/>
          <p:nvPr/>
        </p:nvSpPr>
        <p:spPr>
          <a:xfrm>
            <a:off x="9893300" y="5260345"/>
            <a:ext cx="1701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hasElement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F4AA7084-1F6E-4B6C-51B1-E63ACEB61090}"/>
              </a:ext>
            </a:extLst>
          </p:cNvPr>
          <p:cNvSpPr/>
          <p:nvPr/>
        </p:nvSpPr>
        <p:spPr>
          <a:xfrm>
            <a:off x="5181602" y="9705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A9E8A900-67E3-F2A4-DC76-B5EC53E14477}"/>
              </a:ext>
            </a:extLst>
          </p:cNvPr>
          <p:cNvSpPr/>
          <p:nvPr/>
        </p:nvSpPr>
        <p:spPr>
          <a:xfrm>
            <a:off x="1600200" y="15039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City</a:t>
            </a:r>
            <a:endParaRPr lang="LID4096" b="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B0060467-7879-CFB7-EA4C-A209D7117F30}"/>
              </a:ext>
            </a:extLst>
          </p:cNvPr>
          <p:cNvSpPr/>
          <p:nvPr/>
        </p:nvSpPr>
        <p:spPr>
          <a:xfrm>
            <a:off x="838200" y="2729373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Country</a:t>
            </a:r>
            <a:endParaRPr lang="LID4096" b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4EE69FE4-5FC7-62FB-F637-46DF1F3E52E9}"/>
              </a:ext>
            </a:extLst>
          </p:cNvPr>
          <p:cNvSpPr/>
          <p:nvPr/>
        </p:nvSpPr>
        <p:spPr>
          <a:xfrm>
            <a:off x="5943602" y="24310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F7A591F-B759-42FB-C51B-10B4125A85CA}"/>
              </a:ext>
            </a:extLst>
          </p:cNvPr>
          <p:cNvSpPr/>
          <p:nvPr/>
        </p:nvSpPr>
        <p:spPr>
          <a:xfrm>
            <a:off x="8997950" y="1510768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Element</a:t>
            </a:r>
            <a:endParaRPr lang="LID4096" b="1" dirty="0"/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99D7F2E5-DED4-D0F4-5FFC-96A8E1D92901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V="1">
            <a:off x="2952750" y="1237252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ACC30929-3477-C3E8-48B9-83499E153B5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2225740" y="2002362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2E037821-3891-E025-505A-2E01FA7C176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16200000" flipH="1">
            <a:off x="6451602" y="1586502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C0530549-9DC8-9001-19B9-5655966A86D6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8648702" y="2044168"/>
            <a:ext cx="1701798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C6E8EF1-5C1E-99AE-088D-641E8CDA4BDD}"/>
              </a:ext>
            </a:extLst>
          </p:cNvPr>
          <p:cNvSpPr txBox="1"/>
          <p:nvPr/>
        </p:nvSpPr>
        <p:spPr>
          <a:xfrm>
            <a:off x="2895599" y="220142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D19D222-7BDB-3A8F-9652-27B0E70D9A22}"/>
              </a:ext>
            </a:extLst>
          </p:cNvPr>
          <p:cNvSpPr txBox="1"/>
          <p:nvPr/>
        </p:nvSpPr>
        <p:spPr>
          <a:xfrm>
            <a:off x="3594100" y="903426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4F37D04-3475-5188-613D-98DBFE4ED96E}"/>
              </a:ext>
            </a:extLst>
          </p:cNvPr>
          <p:cNvSpPr txBox="1"/>
          <p:nvPr/>
        </p:nvSpPr>
        <p:spPr>
          <a:xfrm>
            <a:off x="5626099" y="1817478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1D329A5-A271-B8B7-08FC-7C3EC8A89900}"/>
              </a:ext>
            </a:extLst>
          </p:cNvPr>
          <p:cNvSpPr txBox="1"/>
          <p:nvPr/>
        </p:nvSpPr>
        <p:spPr>
          <a:xfrm>
            <a:off x="9893300" y="2414081"/>
            <a:ext cx="1701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hasElement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3B649D3F-0C50-AC20-10B7-E9FC7E947F99}"/>
              </a:ext>
            </a:extLst>
          </p:cNvPr>
          <p:cNvCxnSpPr>
            <a:cxnSpLocks/>
            <a:stCxn id="5" idx="3"/>
            <a:endCxn id="27" idx="3"/>
          </p:cNvCxnSpPr>
          <p:nvPr/>
        </p:nvCxnSpPr>
        <p:spPr>
          <a:xfrm flipV="1">
            <a:off x="4305300" y="17706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kromd 50">
            <a:extLst>
              <a:ext uri="{FF2B5EF4-FFF2-40B4-BE49-F238E27FC236}">
                <a16:creationId xmlns:a16="http://schemas.microsoft.com/office/drawing/2014/main" id="{64A4AF1B-13FE-E131-5E5A-43E2C2BDCA21}"/>
              </a:ext>
            </a:extLst>
          </p:cNvPr>
          <p:cNvCxnSpPr>
            <a:cxnSpLocks/>
            <a:stCxn id="4" idx="1"/>
            <a:endCxn id="26" idx="1"/>
          </p:cNvCxnSpPr>
          <p:nvPr/>
        </p:nvCxnSpPr>
        <p:spPr>
          <a:xfrm rot="10800000">
            <a:off x="5181602" y="12372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FB219CEC-479A-042B-25DF-BB110F8DA090}"/>
              </a:ext>
            </a:extLst>
          </p:cNvPr>
          <p:cNvCxnSpPr>
            <a:cxnSpLocks/>
            <a:stCxn id="8" idx="3"/>
            <a:endCxn id="29" idx="3"/>
          </p:cNvCxnSpPr>
          <p:nvPr/>
        </p:nvCxnSpPr>
        <p:spPr>
          <a:xfrm flipV="1">
            <a:off x="8648702" y="26977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 flipV="1">
            <a:off x="11703050" y="1777468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ED5C9597-FED9-041C-5C6A-008227DCFDF8}"/>
              </a:ext>
            </a:extLst>
          </p:cNvPr>
          <p:cNvSpPr txBox="1"/>
          <p:nvPr/>
        </p:nvSpPr>
        <p:spPr>
          <a:xfrm>
            <a:off x="625477" y="4032200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ADFA84-D6CC-FF08-13F1-30F4A97C7ED6}"/>
              </a:ext>
            </a:extLst>
          </p:cNvPr>
          <p:cNvSpPr txBox="1"/>
          <p:nvPr/>
        </p:nvSpPr>
        <p:spPr>
          <a:xfrm>
            <a:off x="3908427" y="2847895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649D828C-C34E-B24B-E280-F4B936B77CC2}"/>
              </a:ext>
            </a:extLst>
          </p:cNvPr>
          <p:cNvSpPr txBox="1"/>
          <p:nvPr/>
        </p:nvSpPr>
        <p:spPr>
          <a:xfrm>
            <a:off x="4943481" y="2406947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23C5E35B-663C-EE11-8ABB-773E8EA9683D}"/>
              </a:ext>
            </a:extLst>
          </p:cNvPr>
          <p:cNvSpPr txBox="1"/>
          <p:nvPr/>
        </p:nvSpPr>
        <p:spPr>
          <a:xfrm>
            <a:off x="8251828" y="3829001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EDAC9D5C-926C-5790-28CB-77C345371D89}"/>
              </a:ext>
            </a:extLst>
          </p:cNvPr>
          <p:cNvSpPr txBox="1"/>
          <p:nvPr/>
        </p:nvSpPr>
        <p:spPr>
          <a:xfrm>
            <a:off x="11318877" y="3055944"/>
            <a:ext cx="7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7837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5" grpId="0"/>
      <p:bldP spid="36" grpId="0"/>
      <p:bldP spid="37" grpId="0"/>
      <p:bldP spid="38" grpId="0"/>
      <p:bldP spid="62" grpId="0"/>
      <p:bldP spid="63" grpId="0"/>
      <p:bldP spid="64" grpId="0"/>
      <p:bldP spid="65" grpId="0"/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3036E9AE-5ACF-C66D-CA33-91ED5798E674}"/>
              </a:ext>
            </a:extLst>
          </p:cNvPr>
          <p:cNvCxnSpPr>
            <a:cxnSpLocks/>
            <a:stCxn id="7" idx="1"/>
            <a:endCxn id="28" idx="1"/>
          </p:cNvCxnSpPr>
          <p:nvPr/>
        </p:nvCxnSpPr>
        <p:spPr>
          <a:xfrm rot="10800000">
            <a:off x="838200" y="2996073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44AD8A5-129D-EAA6-0E85-EE9141189228}"/>
              </a:ext>
            </a:extLst>
          </p:cNvPr>
          <p:cNvSpPr/>
          <p:nvPr/>
        </p:nvSpPr>
        <p:spPr>
          <a:xfrm>
            <a:off x="5181602" y="38168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inst:RUB-Makerspace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8B99AB3-9A4A-AE52-2BCD-37FF5E970D53}"/>
              </a:ext>
            </a:extLst>
          </p:cNvPr>
          <p:cNvSpPr/>
          <p:nvPr/>
        </p:nvSpPr>
        <p:spPr>
          <a:xfrm>
            <a:off x="1600200" y="43502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inst:Bochum</a:t>
            </a:r>
            <a:endParaRPr lang="LID4096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63CB6D7-D3BB-126F-E9D6-0BF99916DD50}"/>
              </a:ext>
            </a:extLst>
          </p:cNvPr>
          <p:cNvSpPr/>
          <p:nvPr/>
        </p:nvSpPr>
        <p:spPr>
          <a:xfrm>
            <a:off x="838200" y="5575637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inst:Germany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C4FA1427-5334-026C-2F2F-96199E8AE538}"/>
              </a:ext>
            </a:extLst>
          </p:cNvPr>
          <p:cNvSpPr/>
          <p:nvPr/>
        </p:nvSpPr>
        <p:spPr>
          <a:xfrm>
            <a:off x="5943602" y="5277316"/>
            <a:ext cx="2705100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inst:Co-workingArea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BA45357-BDAE-C5AB-C0E4-C6AA2E1E8B4B}"/>
              </a:ext>
            </a:extLst>
          </p:cNvPr>
          <p:cNvSpPr/>
          <p:nvPr/>
        </p:nvSpPr>
        <p:spPr>
          <a:xfrm>
            <a:off x="8997950" y="4357032"/>
            <a:ext cx="2909206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inst:CourtyardWindows</a:t>
            </a:r>
            <a:endParaRPr lang="LID4096" b="1" dirty="0"/>
          </a:p>
        </p:txBody>
      </p: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EF085AE6-1CA7-D18E-ABB1-834BDEF9A3F3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52750" y="4083516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kromd 11">
            <a:extLst>
              <a:ext uri="{FF2B5EF4-FFF2-40B4-BE49-F238E27FC236}">
                <a16:creationId xmlns:a16="http://schemas.microsoft.com/office/drawing/2014/main" id="{3B4C3092-119E-2305-AAD1-49F763958B5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225740" y="4848626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C03AC6BC-5E61-A375-1894-C9BF5608F40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451602" y="4432766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7A7D358E-3A0A-C696-15E1-551341612F3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648702" y="4890432"/>
            <a:ext cx="1803851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53F4B5E-4FE9-5FEA-0D0F-DDA92B7E8CD3}"/>
              </a:ext>
            </a:extLst>
          </p:cNvPr>
          <p:cNvSpPr txBox="1"/>
          <p:nvPr/>
        </p:nvSpPr>
        <p:spPr>
          <a:xfrm>
            <a:off x="2895599" y="5047684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F200A36-0E10-21B7-4FB0-EE8B6D307053}"/>
              </a:ext>
            </a:extLst>
          </p:cNvPr>
          <p:cNvSpPr txBox="1"/>
          <p:nvPr/>
        </p:nvSpPr>
        <p:spPr>
          <a:xfrm>
            <a:off x="3594100" y="374969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98778FB-47BD-23C5-3F34-966FA8019741}"/>
              </a:ext>
            </a:extLst>
          </p:cNvPr>
          <p:cNvSpPr txBox="1"/>
          <p:nvPr/>
        </p:nvSpPr>
        <p:spPr>
          <a:xfrm>
            <a:off x="5626099" y="4663742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A39F809-E20D-CCB7-D66E-C902D24A00AC}"/>
              </a:ext>
            </a:extLst>
          </p:cNvPr>
          <p:cNvSpPr txBox="1"/>
          <p:nvPr/>
        </p:nvSpPr>
        <p:spPr>
          <a:xfrm>
            <a:off x="9893299" y="5260345"/>
            <a:ext cx="205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ont:hasElement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F4AA7084-1F6E-4B6C-51B1-E63ACEB61090}"/>
              </a:ext>
            </a:extLst>
          </p:cNvPr>
          <p:cNvSpPr/>
          <p:nvPr/>
        </p:nvSpPr>
        <p:spPr>
          <a:xfrm>
            <a:off x="5181602" y="9705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ont:Building</a:t>
            </a:r>
            <a:endParaRPr lang="LID4096" b="1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A9E8A900-67E3-F2A4-DC76-B5EC53E14477}"/>
              </a:ext>
            </a:extLst>
          </p:cNvPr>
          <p:cNvSpPr/>
          <p:nvPr/>
        </p:nvSpPr>
        <p:spPr>
          <a:xfrm>
            <a:off x="1600200" y="15039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ont:City</a:t>
            </a:r>
            <a:endParaRPr lang="LID4096" b="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B0060467-7879-CFB7-EA4C-A209D7117F30}"/>
              </a:ext>
            </a:extLst>
          </p:cNvPr>
          <p:cNvSpPr/>
          <p:nvPr/>
        </p:nvSpPr>
        <p:spPr>
          <a:xfrm>
            <a:off x="838200" y="2729373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ont:Country</a:t>
            </a:r>
            <a:endParaRPr lang="LID4096" b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4EE69FE4-5FC7-62FB-F637-46DF1F3E52E9}"/>
              </a:ext>
            </a:extLst>
          </p:cNvPr>
          <p:cNvSpPr/>
          <p:nvPr/>
        </p:nvSpPr>
        <p:spPr>
          <a:xfrm>
            <a:off x="5943602" y="24310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ont:Space</a:t>
            </a:r>
            <a:endParaRPr lang="LID4096" b="1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F7A591F-B759-42FB-C51B-10B4125A85CA}"/>
              </a:ext>
            </a:extLst>
          </p:cNvPr>
          <p:cNvSpPr/>
          <p:nvPr/>
        </p:nvSpPr>
        <p:spPr>
          <a:xfrm>
            <a:off x="8997950" y="1510768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ont:Element</a:t>
            </a:r>
            <a:endParaRPr lang="LID4096" b="1" dirty="0"/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99D7F2E5-DED4-D0F4-5FFC-96A8E1D92901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V="1">
            <a:off x="2952750" y="1237252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ACC30929-3477-C3E8-48B9-83499E153B5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2225740" y="2002362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2E037821-3891-E025-505A-2E01FA7C176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16200000" flipH="1">
            <a:off x="6451602" y="1586502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C0530549-9DC8-9001-19B9-5655966A86D6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8648702" y="2044168"/>
            <a:ext cx="1701798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C6E8EF1-5C1E-99AE-088D-641E8CDA4BDD}"/>
              </a:ext>
            </a:extLst>
          </p:cNvPr>
          <p:cNvSpPr txBox="1"/>
          <p:nvPr/>
        </p:nvSpPr>
        <p:spPr>
          <a:xfrm>
            <a:off x="2895599" y="220142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D19D222-7BDB-3A8F-9652-27B0E70D9A22}"/>
              </a:ext>
            </a:extLst>
          </p:cNvPr>
          <p:cNvSpPr txBox="1"/>
          <p:nvPr/>
        </p:nvSpPr>
        <p:spPr>
          <a:xfrm>
            <a:off x="3594100" y="903426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4F37D04-3475-5188-613D-98DBFE4ED96E}"/>
              </a:ext>
            </a:extLst>
          </p:cNvPr>
          <p:cNvSpPr txBox="1"/>
          <p:nvPr/>
        </p:nvSpPr>
        <p:spPr>
          <a:xfrm>
            <a:off x="5626099" y="1817478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1D329A5-A271-B8B7-08FC-7C3EC8A89900}"/>
              </a:ext>
            </a:extLst>
          </p:cNvPr>
          <p:cNvSpPr txBox="1"/>
          <p:nvPr/>
        </p:nvSpPr>
        <p:spPr>
          <a:xfrm>
            <a:off x="9893300" y="2414081"/>
            <a:ext cx="203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ont:hasElement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3B649D3F-0C50-AC20-10B7-E9FC7E947F99}"/>
              </a:ext>
            </a:extLst>
          </p:cNvPr>
          <p:cNvCxnSpPr>
            <a:cxnSpLocks/>
            <a:stCxn id="5" idx="3"/>
            <a:endCxn id="27" idx="3"/>
          </p:cNvCxnSpPr>
          <p:nvPr/>
        </p:nvCxnSpPr>
        <p:spPr>
          <a:xfrm flipV="1">
            <a:off x="4305300" y="17706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kromd 50">
            <a:extLst>
              <a:ext uri="{FF2B5EF4-FFF2-40B4-BE49-F238E27FC236}">
                <a16:creationId xmlns:a16="http://schemas.microsoft.com/office/drawing/2014/main" id="{64A4AF1B-13FE-E131-5E5A-43E2C2BDCA21}"/>
              </a:ext>
            </a:extLst>
          </p:cNvPr>
          <p:cNvCxnSpPr>
            <a:cxnSpLocks/>
            <a:stCxn id="4" idx="1"/>
            <a:endCxn id="26" idx="1"/>
          </p:cNvCxnSpPr>
          <p:nvPr/>
        </p:nvCxnSpPr>
        <p:spPr>
          <a:xfrm rot="10800000">
            <a:off x="5181602" y="12372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FB219CEC-479A-042B-25DF-BB110F8DA090}"/>
              </a:ext>
            </a:extLst>
          </p:cNvPr>
          <p:cNvCxnSpPr>
            <a:cxnSpLocks/>
            <a:stCxn id="8" idx="3"/>
            <a:endCxn id="29" idx="3"/>
          </p:cNvCxnSpPr>
          <p:nvPr/>
        </p:nvCxnSpPr>
        <p:spPr>
          <a:xfrm flipV="1">
            <a:off x="8648702" y="26977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 flipH="1" flipV="1">
            <a:off x="11703050" y="1777468"/>
            <a:ext cx="204106" cy="2846264"/>
          </a:xfrm>
          <a:prstGeom prst="curvedConnector3">
            <a:avLst>
              <a:gd name="adj1" fmla="val -112001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ED5C9597-FED9-041C-5C6A-008227DCFDF8}"/>
              </a:ext>
            </a:extLst>
          </p:cNvPr>
          <p:cNvSpPr txBox="1"/>
          <p:nvPr/>
        </p:nvSpPr>
        <p:spPr>
          <a:xfrm>
            <a:off x="625477" y="4032200"/>
            <a:ext cx="120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ADFA84-D6CC-FF08-13F1-30F4A97C7ED6}"/>
              </a:ext>
            </a:extLst>
          </p:cNvPr>
          <p:cNvSpPr txBox="1"/>
          <p:nvPr/>
        </p:nvSpPr>
        <p:spPr>
          <a:xfrm>
            <a:off x="3508377" y="2847895"/>
            <a:ext cx="1168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649D828C-C34E-B24B-E280-F4B936B77CC2}"/>
              </a:ext>
            </a:extLst>
          </p:cNvPr>
          <p:cNvSpPr txBox="1"/>
          <p:nvPr/>
        </p:nvSpPr>
        <p:spPr>
          <a:xfrm>
            <a:off x="4943481" y="2406947"/>
            <a:ext cx="115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23C5E35B-663C-EE11-8ABB-773E8EA9683D}"/>
              </a:ext>
            </a:extLst>
          </p:cNvPr>
          <p:cNvSpPr txBox="1"/>
          <p:nvPr/>
        </p:nvSpPr>
        <p:spPr>
          <a:xfrm>
            <a:off x="7886702" y="3829001"/>
            <a:ext cx="113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EDAC9D5C-926C-5790-28CB-77C345371D89}"/>
              </a:ext>
            </a:extLst>
          </p:cNvPr>
          <p:cNvSpPr txBox="1"/>
          <p:nvPr/>
        </p:nvSpPr>
        <p:spPr>
          <a:xfrm>
            <a:off x="10952843" y="3055944"/>
            <a:ext cx="11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4612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persoon, Menselijk gezicht, kleding, glimlach&#10;&#10;Automatisch gegenereerde beschrijving">
            <a:extLst>
              <a:ext uri="{FF2B5EF4-FFF2-40B4-BE49-F238E27FC236}">
                <a16:creationId xmlns:a16="http://schemas.microsoft.com/office/drawing/2014/main" id="{82511218-F152-81DA-D231-472E30798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1" r="-2" b="35180"/>
          <a:stretch/>
        </p:blipFill>
        <p:spPr>
          <a:xfrm>
            <a:off x="5808926" y="1027906"/>
            <a:ext cx="6932282" cy="4691208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6C54BD-4897-FECC-CF04-5A44C42D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Alex Donkers</a:t>
            </a:r>
            <a:endParaRPr lang="LID4096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7E1983-931B-4011-E5D8-95B22BFD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188" y="1825625"/>
            <a:ext cx="9302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Postdoctoral researcher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ITEA4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FireBIM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Information Systems in the Built Environment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Eindhoven University of Technology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Co-chair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W3C Linked Building Data Community Group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Afbeelding 5" descr="Afbeelding met Lettertype, Graphics, logo, symbool&#10;&#10;Automatisch gegenereerde beschrijving">
            <a:extLst>
              <a:ext uri="{FF2B5EF4-FFF2-40B4-BE49-F238E27FC236}">
                <a16:creationId xmlns:a16="http://schemas.microsoft.com/office/drawing/2014/main" id="{44ADB826-5DDD-DB81-DD51-32FBE50AD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2188661"/>
            <a:ext cx="1450978" cy="5621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BC84E7-8082-CEE7-D172-271F5CAB5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138" y="2903712"/>
            <a:ext cx="1212700" cy="296171"/>
          </a:xfrm>
          <a:prstGeom prst="rect">
            <a:avLst/>
          </a:prstGeom>
        </p:spPr>
      </p:pic>
      <p:pic>
        <p:nvPicPr>
          <p:cNvPr id="12" name="Afbeelding 11" descr="Afbeelding met clipart, Graphics, grafische vormgeving, illustratie&#10;&#10;Automatisch gegenereerde beschrijving">
            <a:extLst>
              <a:ext uri="{FF2B5EF4-FFF2-40B4-BE49-F238E27FC236}">
                <a16:creationId xmlns:a16="http://schemas.microsoft.com/office/drawing/2014/main" id="{E8A93BDF-57B0-922E-20DE-0B3D5062B0E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12108"/>
            <a:ext cx="913364" cy="91336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EF66071-2A1B-54E7-5832-78795868186A}"/>
              </a:ext>
            </a:extLst>
          </p:cNvPr>
          <p:cNvSpPr txBox="1"/>
          <p:nvPr/>
        </p:nvSpPr>
        <p:spPr>
          <a:xfrm>
            <a:off x="1402824" y="5414127"/>
            <a:ext cx="6372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LBD</a:t>
            </a:r>
            <a:endParaRPr lang="LID4096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3036E9AE-5ACF-C66D-CA33-91ED5798E674}"/>
              </a:ext>
            </a:extLst>
          </p:cNvPr>
          <p:cNvCxnSpPr>
            <a:cxnSpLocks/>
            <a:stCxn id="7" idx="1"/>
            <a:endCxn id="28" idx="1"/>
          </p:cNvCxnSpPr>
          <p:nvPr/>
        </p:nvCxnSpPr>
        <p:spPr>
          <a:xfrm rot="10800000">
            <a:off x="838200" y="2996073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44AD8A5-129D-EAA6-0E85-EE9141189228}"/>
              </a:ext>
            </a:extLst>
          </p:cNvPr>
          <p:cNvSpPr/>
          <p:nvPr/>
        </p:nvSpPr>
        <p:spPr>
          <a:xfrm>
            <a:off x="5181602" y="3816816"/>
            <a:ext cx="2705100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inst2:Vertigo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8B99AB3-9A4A-AE52-2BCD-37FF5E970D53}"/>
              </a:ext>
            </a:extLst>
          </p:cNvPr>
          <p:cNvSpPr/>
          <p:nvPr/>
        </p:nvSpPr>
        <p:spPr>
          <a:xfrm>
            <a:off x="1600200" y="4350216"/>
            <a:ext cx="2705100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inst2:Eindhoven</a:t>
            </a:r>
            <a:endParaRPr lang="LID4096" b="1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63CB6D7-D3BB-126F-E9D6-0BF99916DD50}"/>
              </a:ext>
            </a:extLst>
          </p:cNvPr>
          <p:cNvSpPr/>
          <p:nvPr/>
        </p:nvSpPr>
        <p:spPr>
          <a:xfrm>
            <a:off x="838200" y="5575637"/>
            <a:ext cx="2705100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inst2:TheNetherlands</a:t>
            </a:r>
            <a:endParaRPr lang="LID4096" b="1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C4FA1427-5334-026C-2F2F-96199E8AE538}"/>
              </a:ext>
            </a:extLst>
          </p:cNvPr>
          <p:cNvSpPr/>
          <p:nvPr/>
        </p:nvSpPr>
        <p:spPr>
          <a:xfrm>
            <a:off x="5943602" y="5277316"/>
            <a:ext cx="2705100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inst2:Room9.09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BA45357-BDAE-C5AB-C0E4-C6AA2E1E8B4B}"/>
              </a:ext>
            </a:extLst>
          </p:cNvPr>
          <p:cNvSpPr/>
          <p:nvPr/>
        </p:nvSpPr>
        <p:spPr>
          <a:xfrm>
            <a:off x="8997950" y="4357032"/>
            <a:ext cx="2909206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inst2:MyDesk</a:t>
            </a:r>
            <a:endParaRPr lang="LID4096" b="1" dirty="0"/>
          </a:p>
        </p:txBody>
      </p: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EF085AE6-1CA7-D18E-ABB1-834BDEF9A3F3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52750" y="4083516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erbindingslijn: gekromd 11">
            <a:extLst>
              <a:ext uri="{FF2B5EF4-FFF2-40B4-BE49-F238E27FC236}">
                <a16:creationId xmlns:a16="http://schemas.microsoft.com/office/drawing/2014/main" id="{3B4C3092-119E-2305-AAD1-49F763958B5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225740" y="4848626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ingslijn: gekromd 14">
            <a:extLst>
              <a:ext uri="{FF2B5EF4-FFF2-40B4-BE49-F238E27FC236}">
                <a16:creationId xmlns:a16="http://schemas.microsoft.com/office/drawing/2014/main" id="{C03AC6BC-5E61-A375-1894-C9BF5608F40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451602" y="4432766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7A7D358E-3A0A-C696-15E1-551341612F3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648702" y="4890432"/>
            <a:ext cx="1803851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53F4B5E-4FE9-5FEA-0D0F-DDA92B7E8CD3}"/>
              </a:ext>
            </a:extLst>
          </p:cNvPr>
          <p:cNvSpPr txBox="1"/>
          <p:nvPr/>
        </p:nvSpPr>
        <p:spPr>
          <a:xfrm>
            <a:off x="2895599" y="5047684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F200A36-0E10-21B7-4FB0-EE8B6D307053}"/>
              </a:ext>
            </a:extLst>
          </p:cNvPr>
          <p:cNvSpPr txBox="1"/>
          <p:nvPr/>
        </p:nvSpPr>
        <p:spPr>
          <a:xfrm>
            <a:off x="3594100" y="374969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98778FB-47BD-23C5-3F34-966FA8019741}"/>
              </a:ext>
            </a:extLst>
          </p:cNvPr>
          <p:cNvSpPr txBox="1"/>
          <p:nvPr/>
        </p:nvSpPr>
        <p:spPr>
          <a:xfrm>
            <a:off x="5626099" y="4663742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4A39F809-E20D-CCB7-D66E-C902D24A00AC}"/>
              </a:ext>
            </a:extLst>
          </p:cNvPr>
          <p:cNvSpPr txBox="1"/>
          <p:nvPr/>
        </p:nvSpPr>
        <p:spPr>
          <a:xfrm>
            <a:off x="9893299" y="5260345"/>
            <a:ext cx="205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ont:hasElement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F4AA7084-1F6E-4B6C-51B1-E63ACEB61090}"/>
              </a:ext>
            </a:extLst>
          </p:cNvPr>
          <p:cNvSpPr/>
          <p:nvPr/>
        </p:nvSpPr>
        <p:spPr>
          <a:xfrm>
            <a:off x="5181602" y="9705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ont:Building</a:t>
            </a:r>
            <a:endParaRPr lang="LID4096" b="1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A9E8A900-67E3-F2A4-DC76-B5EC53E14477}"/>
              </a:ext>
            </a:extLst>
          </p:cNvPr>
          <p:cNvSpPr/>
          <p:nvPr/>
        </p:nvSpPr>
        <p:spPr>
          <a:xfrm>
            <a:off x="1600200" y="15039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ont:City</a:t>
            </a:r>
            <a:endParaRPr lang="LID4096" b="1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B0060467-7879-CFB7-EA4C-A209D7117F30}"/>
              </a:ext>
            </a:extLst>
          </p:cNvPr>
          <p:cNvSpPr/>
          <p:nvPr/>
        </p:nvSpPr>
        <p:spPr>
          <a:xfrm>
            <a:off x="838200" y="2729373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ont:Country</a:t>
            </a:r>
            <a:endParaRPr lang="LID4096" b="1" dirty="0"/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4EE69FE4-5FC7-62FB-F637-46DF1F3E52E9}"/>
              </a:ext>
            </a:extLst>
          </p:cNvPr>
          <p:cNvSpPr/>
          <p:nvPr/>
        </p:nvSpPr>
        <p:spPr>
          <a:xfrm>
            <a:off x="5943602" y="2431052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ont:Space</a:t>
            </a:r>
            <a:endParaRPr lang="LID4096" b="1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F7A591F-B759-42FB-C51B-10B4125A85CA}"/>
              </a:ext>
            </a:extLst>
          </p:cNvPr>
          <p:cNvSpPr/>
          <p:nvPr/>
        </p:nvSpPr>
        <p:spPr>
          <a:xfrm>
            <a:off x="8997950" y="1510768"/>
            <a:ext cx="2705100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ont:Element</a:t>
            </a:r>
            <a:endParaRPr lang="LID4096" b="1" dirty="0"/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99D7F2E5-DED4-D0F4-5FFC-96A8E1D92901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V="1">
            <a:off x="2952750" y="1237252"/>
            <a:ext cx="2228852" cy="266700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ACC30929-3477-C3E8-48B9-83499E153B5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2225740" y="2002362"/>
            <a:ext cx="692021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2E037821-3891-E025-505A-2E01FA7C176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16200000" flipH="1">
            <a:off x="6451602" y="1586502"/>
            <a:ext cx="927100" cy="762000"/>
          </a:xfrm>
          <a:prstGeom prst="curved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C0530549-9DC8-9001-19B9-5655966A86D6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 flipV="1">
            <a:off x="8648702" y="2044168"/>
            <a:ext cx="1701798" cy="653584"/>
          </a:xfrm>
          <a:prstGeom prst="curved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C6E8EF1-5C1E-99AE-088D-641E8CDA4BDD}"/>
              </a:ext>
            </a:extLst>
          </p:cNvPr>
          <p:cNvSpPr txBox="1"/>
          <p:nvPr/>
        </p:nvSpPr>
        <p:spPr>
          <a:xfrm>
            <a:off x="2895599" y="2201420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ont:inCountry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D19D222-7BDB-3A8F-9652-27B0E70D9A22}"/>
              </a:ext>
            </a:extLst>
          </p:cNvPr>
          <p:cNvSpPr txBox="1"/>
          <p:nvPr/>
        </p:nvSpPr>
        <p:spPr>
          <a:xfrm>
            <a:off x="3594100" y="903426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ont:inCity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74F37D04-3475-5188-613D-98DBFE4ED96E}"/>
              </a:ext>
            </a:extLst>
          </p:cNvPr>
          <p:cNvSpPr txBox="1"/>
          <p:nvPr/>
        </p:nvSpPr>
        <p:spPr>
          <a:xfrm>
            <a:off x="5626099" y="1817478"/>
            <a:ext cx="683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ont:hasSpace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1D329A5-A271-B8B7-08FC-7C3EC8A89900}"/>
              </a:ext>
            </a:extLst>
          </p:cNvPr>
          <p:cNvSpPr txBox="1"/>
          <p:nvPr/>
        </p:nvSpPr>
        <p:spPr>
          <a:xfrm>
            <a:off x="9893300" y="2414081"/>
            <a:ext cx="203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ont:hasElement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3B649D3F-0C50-AC20-10B7-E9FC7E947F99}"/>
              </a:ext>
            </a:extLst>
          </p:cNvPr>
          <p:cNvCxnSpPr>
            <a:cxnSpLocks/>
            <a:stCxn id="5" idx="3"/>
            <a:endCxn id="27" idx="3"/>
          </p:cNvCxnSpPr>
          <p:nvPr/>
        </p:nvCxnSpPr>
        <p:spPr>
          <a:xfrm flipV="1">
            <a:off x="4305300" y="17706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kromd 50">
            <a:extLst>
              <a:ext uri="{FF2B5EF4-FFF2-40B4-BE49-F238E27FC236}">
                <a16:creationId xmlns:a16="http://schemas.microsoft.com/office/drawing/2014/main" id="{64A4AF1B-13FE-E131-5E5A-43E2C2BDCA21}"/>
              </a:ext>
            </a:extLst>
          </p:cNvPr>
          <p:cNvCxnSpPr>
            <a:cxnSpLocks/>
            <a:stCxn id="4" idx="1"/>
            <a:endCxn id="26" idx="1"/>
          </p:cNvCxnSpPr>
          <p:nvPr/>
        </p:nvCxnSpPr>
        <p:spPr>
          <a:xfrm rot="10800000">
            <a:off x="5181602" y="12372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FB219CEC-479A-042B-25DF-BB110F8DA090}"/>
              </a:ext>
            </a:extLst>
          </p:cNvPr>
          <p:cNvCxnSpPr>
            <a:cxnSpLocks/>
            <a:stCxn id="8" idx="3"/>
            <a:endCxn id="29" idx="3"/>
          </p:cNvCxnSpPr>
          <p:nvPr/>
        </p:nvCxnSpPr>
        <p:spPr>
          <a:xfrm flipV="1">
            <a:off x="8648702" y="2697752"/>
            <a:ext cx="12700" cy="2846264"/>
          </a:xfrm>
          <a:prstGeom prst="curvedConnector3">
            <a:avLst>
              <a:gd name="adj1" fmla="val 180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 flipH="1" flipV="1">
            <a:off x="11703050" y="1777468"/>
            <a:ext cx="204106" cy="2846264"/>
          </a:xfrm>
          <a:prstGeom prst="curvedConnector3">
            <a:avLst>
              <a:gd name="adj1" fmla="val -112001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ED5C9597-FED9-041C-5C6A-008227DCFDF8}"/>
              </a:ext>
            </a:extLst>
          </p:cNvPr>
          <p:cNvSpPr txBox="1"/>
          <p:nvPr/>
        </p:nvSpPr>
        <p:spPr>
          <a:xfrm>
            <a:off x="625477" y="4032200"/>
            <a:ext cx="120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B0ADFA84-D6CC-FF08-13F1-30F4A97C7ED6}"/>
              </a:ext>
            </a:extLst>
          </p:cNvPr>
          <p:cNvSpPr txBox="1"/>
          <p:nvPr/>
        </p:nvSpPr>
        <p:spPr>
          <a:xfrm>
            <a:off x="3508377" y="2847895"/>
            <a:ext cx="1168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649D828C-C34E-B24B-E280-F4B936B77CC2}"/>
              </a:ext>
            </a:extLst>
          </p:cNvPr>
          <p:cNvSpPr txBox="1"/>
          <p:nvPr/>
        </p:nvSpPr>
        <p:spPr>
          <a:xfrm>
            <a:off x="4943481" y="2406947"/>
            <a:ext cx="115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23C5E35B-663C-EE11-8ABB-773E8EA9683D}"/>
              </a:ext>
            </a:extLst>
          </p:cNvPr>
          <p:cNvSpPr txBox="1"/>
          <p:nvPr/>
        </p:nvSpPr>
        <p:spPr>
          <a:xfrm>
            <a:off x="7886702" y="3829001"/>
            <a:ext cx="113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EDAC9D5C-926C-5790-28CB-77C345371D89}"/>
              </a:ext>
            </a:extLst>
          </p:cNvPr>
          <p:cNvSpPr txBox="1"/>
          <p:nvPr/>
        </p:nvSpPr>
        <p:spPr>
          <a:xfrm>
            <a:off x="10952843" y="3055944"/>
            <a:ext cx="11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rdf:type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790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8DB111BC-6B39-2ED2-1585-9487AF340398}"/>
              </a:ext>
            </a:extLst>
          </p:cNvPr>
          <p:cNvGrpSpPr/>
          <p:nvPr/>
        </p:nvGrpSpPr>
        <p:grpSpPr>
          <a:xfrm>
            <a:off x="5715506" y="1805765"/>
            <a:ext cx="5002448" cy="1015663"/>
            <a:chOff x="838200" y="903426"/>
            <a:chExt cx="11620499" cy="2359347"/>
          </a:xfrm>
        </p:grpSpPr>
        <p:sp>
          <p:nvSpPr>
            <p:cNvPr id="26" name="Rechthoek: afgeronde hoeken 25">
              <a:extLst>
                <a:ext uri="{FF2B5EF4-FFF2-40B4-BE49-F238E27FC236}">
                  <a16:creationId xmlns:a16="http://schemas.microsoft.com/office/drawing/2014/main" id="{F4AA7084-1F6E-4B6C-51B1-E63ACEB61090}"/>
                </a:ext>
              </a:extLst>
            </p:cNvPr>
            <p:cNvSpPr/>
            <p:nvPr/>
          </p:nvSpPr>
          <p:spPr>
            <a:xfrm>
              <a:off x="5181602" y="9705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Building</a:t>
              </a:r>
              <a:endParaRPr lang="LID4096" sz="1000" b="1" dirty="0"/>
            </a:p>
          </p:txBody>
        </p:sp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A9E8A900-67E3-F2A4-DC76-B5EC53E14477}"/>
                </a:ext>
              </a:extLst>
            </p:cNvPr>
            <p:cNvSpPr/>
            <p:nvPr/>
          </p:nvSpPr>
          <p:spPr>
            <a:xfrm>
              <a:off x="1600200" y="15039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City</a:t>
              </a:r>
              <a:endParaRPr lang="LID4096" sz="1000" b="1" dirty="0"/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B0060467-7879-CFB7-EA4C-A209D7117F30}"/>
                </a:ext>
              </a:extLst>
            </p:cNvPr>
            <p:cNvSpPr/>
            <p:nvPr/>
          </p:nvSpPr>
          <p:spPr>
            <a:xfrm>
              <a:off x="838200" y="2729373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Country</a:t>
              </a:r>
              <a:endParaRPr lang="LID4096" sz="1000" b="1" dirty="0"/>
            </a:p>
          </p:txBody>
        </p:sp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4EE69FE4-5FC7-62FB-F637-46DF1F3E52E9}"/>
                </a:ext>
              </a:extLst>
            </p:cNvPr>
            <p:cNvSpPr/>
            <p:nvPr/>
          </p:nvSpPr>
          <p:spPr>
            <a:xfrm>
              <a:off x="5943602" y="24310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Space</a:t>
              </a:r>
              <a:endParaRPr lang="LID4096" sz="1000" b="1" dirty="0"/>
            </a:p>
          </p:txBody>
        </p:sp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id="{4F7A591F-B759-42FB-C51B-10B4125A85CA}"/>
                </a:ext>
              </a:extLst>
            </p:cNvPr>
            <p:cNvSpPr/>
            <p:nvPr/>
          </p:nvSpPr>
          <p:spPr>
            <a:xfrm>
              <a:off x="8997950" y="1510768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Element</a:t>
              </a:r>
              <a:endParaRPr lang="LID4096" sz="1000" b="1" dirty="0"/>
            </a:p>
          </p:txBody>
        </p:sp>
        <p:cxnSp>
          <p:nvCxnSpPr>
            <p:cNvPr id="31" name="Verbindingslijn: gekromd 30">
              <a:extLst>
                <a:ext uri="{FF2B5EF4-FFF2-40B4-BE49-F238E27FC236}">
                  <a16:creationId xmlns:a16="http://schemas.microsoft.com/office/drawing/2014/main" id="{99D7F2E5-DED4-D0F4-5FFC-96A8E1D92901}"/>
                </a:ext>
              </a:extLst>
            </p:cNvPr>
            <p:cNvCxnSpPr>
              <a:stCxn id="26" idx="1"/>
              <a:endCxn id="27" idx="0"/>
            </p:cNvCxnSpPr>
            <p:nvPr/>
          </p:nvCxnSpPr>
          <p:spPr>
            <a:xfrm rot="10800000" flipV="1">
              <a:off x="2952750" y="1237252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ingslijn: gekromd 31">
              <a:extLst>
                <a:ext uri="{FF2B5EF4-FFF2-40B4-BE49-F238E27FC236}">
                  <a16:creationId xmlns:a16="http://schemas.microsoft.com/office/drawing/2014/main" id="{ACC30929-3477-C3E8-48B9-83499E153B5D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rot="5400000">
              <a:off x="2225740" y="2002362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ingslijn: gekromd 32">
              <a:extLst>
                <a:ext uri="{FF2B5EF4-FFF2-40B4-BE49-F238E27FC236}">
                  <a16:creationId xmlns:a16="http://schemas.microsoft.com/office/drawing/2014/main" id="{2E037821-3891-E025-505A-2E01FA7C1764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rot="16200000" flipH="1">
              <a:off x="6451602" y="1586502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Verbindingslijn: gekromd 33">
              <a:extLst>
                <a:ext uri="{FF2B5EF4-FFF2-40B4-BE49-F238E27FC236}">
                  <a16:creationId xmlns:a16="http://schemas.microsoft.com/office/drawing/2014/main" id="{C0530549-9DC8-9001-19B9-5655966A86D6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 flipV="1">
              <a:off x="8648702" y="2044168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4C6E8EF1-5C1E-99AE-088D-641E8CDA4BDD}"/>
                </a:ext>
              </a:extLst>
            </p:cNvPr>
            <p:cNvSpPr txBox="1"/>
            <p:nvPr/>
          </p:nvSpPr>
          <p:spPr>
            <a:xfrm>
              <a:off x="2895599" y="2201421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1D19D222-7BDB-3A8F-9652-27B0E70D9A22}"/>
                </a:ext>
              </a:extLst>
            </p:cNvPr>
            <p:cNvSpPr txBox="1"/>
            <p:nvPr/>
          </p:nvSpPr>
          <p:spPr>
            <a:xfrm>
              <a:off x="3594100" y="903426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74F37D04-3475-5188-613D-98DBFE4ED96E}"/>
                </a:ext>
              </a:extLst>
            </p:cNvPr>
            <p:cNvSpPr txBox="1"/>
            <p:nvPr/>
          </p:nvSpPr>
          <p:spPr>
            <a:xfrm>
              <a:off x="5626100" y="1817477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1D329A5-A271-B8B7-08FC-7C3EC8A89900}"/>
                </a:ext>
              </a:extLst>
            </p:cNvPr>
            <p:cNvSpPr txBox="1"/>
            <p:nvPr/>
          </p:nvSpPr>
          <p:spPr>
            <a:xfrm>
              <a:off x="9893298" y="2414081"/>
              <a:ext cx="2450324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61" idx="0"/>
            <a:endCxn id="36" idx="0"/>
          </p:cNvCxnSpPr>
          <p:nvPr/>
        </p:nvCxnSpPr>
        <p:spPr>
          <a:xfrm rot="16200000" flipV="1">
            <a:off x="7410935" y="2767374"/>
            <a:ext cx="2910702" cy="987483"/>
          </a:xfrm>
          <a:prstGeom prst="curvedConnector5">
            <a:avLst>
              <a:gd name="adj1" fmla="val 45770"/>
              <a:gd name="adj2" fmla="val -167766"/>
              <a:gd name="adj3" fmla="val 107854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ep 46">
            <a:extLst>
              <a:ext uri="{FF2B5EF4-FFF2-40B4-BE49-F238E27FC236}">
                <a16:creationId xmlns:a16="http://schemas.microsoft.com/office/drawing/2014/main" id="{5E856E67-C855-0C36-8A3C-9A8124AACED1}"/>
              </a:ext>
            </a:extLst>
          </p:cNvPr>
          <p:cNvGrpSpPr/>
          <p:nvPr/>
        </p:nvGrpSpPr>
        <p:grpSpPr>
          <a:xfrm>
            <a:off x="496750" y="4037182"/>
            <a:ext cx="5863504" cy="1190486"/>
            <a:chOff x="838200" y="3749690"/>
            <a:chExt cx="11620499" cy="2359347"/>
          </a:xfrm>
        </p:grpSpPr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id="{C9DD8540-E864-16C7-4F5B-0DB47F5FDBFC}"/>
                </a:ext>
              </a:extLst>
            </p:cNvPr>
            <p:cNvSpPr/>
            <p:nvPr/>
          </p:nvSpPr>
          <p:spPr>
            <a:xfrm>
              <a:off x="5181602" y="38168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Vertigo</a:t>
              </a:r>
              <a:endParaRPr lang="LID4096" sz="1000" b="1" dirty="0"/>
            </a:p>
          </p:txBody>
        </p:sp>
        <p:sp>
          <p:nvSpPr>
            <p:cNvPr id="14" name="Rechthoek: afgeronde hoeken 13">
              <a:extLst>
                <a:ext uri="{FF2B5EF4-FFF2-40B4-BE49-F238E27FC236}">
                  <a16:creationId xmlns:a16="http://schemas.microsoft.com/office/drawing/2014/main" id="{0B0E4C60-CD72-8615-9864-CA4DA23CD6F4}"/>
                </a:ext>
              </a:extLst>
            </p:cNvPr>
            <p:cNvSpPr/>
            <p:nvPr/>
          </p:nvSpPr>
          <p:spPr>
            <a:xfrm>
              <a:off x="1600200" y="43502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Eindhoven</a:t>
              </a:r>
              <a:endParaRPr lang="LID4096" sz="1000" b="1" dirty="0"/>
            </a:p>
          </p:txBody>
        </p:sp>
        <p:sp>
          <p:nvSpPr>
            <p:cNvPr id="16" name="Rechthoek: afgeronde hoeken 15">
              <a:extLst>
                <a:ext uri="{FF2B5EF4-FFF2-40B4-BE49-F238E27FC236}">
                  <a16:creationId xmlns:a16="http://schemas.microsoft.com/office/drawing/2014/main" id="{F99850CD-1218-EE7C-0997-1B4065F2A141}"/>
                </a:ext>
              </a:extLst>
            </p:cNvPr>
            <p:cNvSpPr/>
            <p:nvPr/>
          </p:nvSpPr>
          <p:spPr>
            <a:xfrm>
              <a:off x="838200" y="5575637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The Netherlands</a:t>
              </a:r>
              <a:endParaRPr lang="LID4096" sz="1000" b="1" dirty="0"/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CC197F4E-7C6D-2E2D-12D7-2F559966E63A}"/>
                </a:ext>
              </a:extLst>
            </p:cNvPr>
            <p:cNvSpPr/>
            <p:nvPr/>
          </p:nvSpPr>
          <p:spPr>
            <a:xfrm>
              <a:off x="5943602" y="52773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9.11</a:t>
              </a:r>
              <a:endParaRPr lang="LID4096" sz="1000" b="1" dirty="0"/>
            </a:p>
          </p:txBody>
        </p:sp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2063DA97-0307-34B5-3861-F3AC46A3225E}"/>
                </a:ext>
              </a:extLst>
            </p:cNvPr>
            <p:cNvSpPr/>
            <p:nvPr/>
          </p:nvSpPr>
          <p:spPr>
            <a:xfrm>
              <a:off x="8997950" y="4357032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My Desk :D</a:t>
              </a:r>
              <a:endParaRPr lang="LID4096" sz="1000" b="1" dirty="0"/>
            </a:p>
          </p:txBody>
        </p:sp>
        <p:cxnSp>
          <p:nvCxnSpPr>
            <p:cNvPr id="20" name="Verbindingslijn: gekromd 19">
              <a:extLst>
                <a:ext uri="{FF2B5EF4-FFF2-40B4-BE49-F238E27FC236}">
                  <a16:creationId xmlns:a16="http://schemas.microsoft.com/office/drawing/2014/main" id="{F8F5BF18-00E5-96EB-3772-D5F34A9BA6F3}"/>
                </a:ext>
              </a:extLst>
            </p:cNvPr>
            <p:cNvCxnSpPr>
              <a:stCxn id="13" idx="1"/>
              <a:endCxn id="14" idx="0"/>
            </p:cNvCxnSpPr>
            <p:nvPr/>
          </p:nvCxnSpPr>
          <p:spPr>
            <a:xfrm rot="10800000" flipV="1">
              <a:off x="2952750" y="4083516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Verbindingslijn: gekromd 20">
              <a:extLst>
                <a:ext uri="{FF2B5EF4-FFF2-40B4-BE49-F238E27FC236}">
                  <a16:creationId xmlns:a16="http://schemas.microsoft.com/office/drawing/2014/main" id="{1D990913-AE94-6DAE-DAB6-9D50E1F8E94A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5400000">
              <a:off x="2225740" y="4848626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Verbindingslijn: gekromd 38">
              <a:extLst>
                <a:ext uri="{FF2B5EF4-FFF2-40B4-BE49-F238E27FC236}">
                  <a16:creationId xmlns:a16="http://schemas.microsoft.com/office/drawing/2014/main" id="{E77CFAF6-CB5B-BE0C-40F7-D95395CC55E9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16200000" flipH="1">
              <a:off x="6451602" y="4432766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ingslijn: gekromd 39">
              <a:extLst>
                <a:ext uri="{FF2B5EF4-FFF2-40B4-BE49-F238E27FC236}">
                  <a16:creationId xmlns:a16="http://schemas.microsoft.com/office/drawing/2014/main" id="{12FC3602-BAEE-E2B8-3D6F-87C4E098D68B}"/>
                </a:ext>
              </a:extLst>
            </p:cNvPr>
            <p:cNvCxnSpPr>
              <a:cxnSpLocks/>
              <a:stCxn id="17" idx="3"/>
              <a:endCxn id="19" idx="2"/>
            </p:cNvCxnSpPr>
            <p:nvPr/>
          </p:nvCxnSpPr>
          <p:spPr>
            <a:xfrm flipV="1">
              <a:off x="8648702" y="4890432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680959CE-B6E0-5D31-F7CC-FD4B7AE8867A}"/>
                </a:ext>
              </a:extLst>
            </p:cNvPr>
            <p:cNvSpPr txBox="1"/>
            <p:nvPr/>
          </p:nvSpPr>
          <p:spPr>
            <a:xfrm>
              <a:off x="2895599" y="5047683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F158CFFD-D98B-E292-85F3-3882701DC86F}"/>
                </a:ext>
              </a:extLst>
            </p:cNvPr>
            <p:cNvSpPr txBox="1"/>
            <p:nvPr/>
          </p:nvSpPr>
          <p:spPr>
            <a:xfrm>
              <a:off x="3594100" y="3749690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42945B6F-1C73-B56C-BC28-9E7A889A5731}"/>
                </a:ext>
              </a:extLst>
            </p:cNvPr>
            <p:cNvSpPr txBox="1"/>
            <p:nvPr/>
          </p:nvSpPr>
          <p:spPr>
            <a:xfrm>
              <a:off x="5626100" y="4663742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B8ECE202-9EAE-FF7B-9631-D490889354E5}"/>
                </a:ext>
              </a:extLst>
            </p:cNvPr>
            <p:cNvSpPr txBox="1"/>
            <p:nvPr/>
          </p:nvSpPr>
          <p:spPr>
            <a:xfrm>
              <a:off x="9893300" y="5260346"/>
              <a:ext cx="2223952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ep 68">
            <a:extLst>
              <a:ext uri="{FF2B5EF4-FFF2-40B4-BE49-F238E27FC236}">
                <a16:creationId xmlns:a16="http://schemas.microsoft.com/office/drawing/2014/main" id="{714D67AD-7E03-1501-B450-9ED1AE3E64CC}"/>
              </a:ext>
            </a:extLst>
          </p:cNvPr>
          <p:cNvGrpSpPr/>
          <p:nvPr/>
        </p:nvGrpSpPr>
        <p:grpSpPr>
          <a:xfrm>
            <a:off x="6245641" y="4716467"/>
            <a:ext cx="5863504" cy="1190486"/>
            <a:chOff x="990600" y="3902090"/>
            <a:chExt cx="11620499" cy="2359347"/>
          </a:xfrm>
        </p:grpSpPr>
        <p:sp>
          <p:nvSpPr>
            <p:cNvPr id="48" name="Rechthoek: afgeronde hoeken 47">
              <a:extLst>
                <a:ext uri="{FF2B5EF4-FFF2-40B4-BE49-F238E27FC236}">
                  <a16:creationId xmlns:a16="http://schemas.microsoft.com/office/drawing/2014/main" id="{6E895892-8F99-8FEA-D686-5D3A4CFA9A7D}"/>
                </a:ext>
              </a:extLst>
            </p:cNvPr>
            <p:cNvSpPr/>
            <p:nvPr/>
          </p:nvSpPr>
          <p:spPr>
            <a:xfrm>
              <a:off x="5334002" y="39692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RUB-Makerspace</a:t>
              </a:r>
              <a:endParaRPr lang="LID4096" sz="1000" b="1" dirty="0"/>
            </a:p>
          </p:txBody>
        </p:sp>
        <p:sp>
          <p:nvSpPr>
            <p:cNvPr id="49" name="Rechthoek: afgeronde hoeken 48">
              <a:extLst>
                <a:ext uri="{FF2B5EF4-FFF2-40B4-BE49-F238E27FC236}">
                  <a16:creationId xmlns:a16="http://schemas.microsoft.com/office/drawing/2014/main" id="{A0BDE284-9D8D-BAAA-AE71-A3C9631843ED}"/>
                </a:ext>
              </a:extLst>
            </p:cNvPr>
            <p:cNvSpPr/>
            <p:nvPr/>
          </p:nvSpPr>
          <p:spPr>
            <a:xfrm>
              <a:off x="1752600" y="45026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Bochum</a:t>
              </a:r>
              <a:endParaRPr lang="LID4096" sz="1000" b="1" dirty="0"/>
            </a:p>
          </p:txBody>
        </p:sp>
        <p:sp>
          <p:nvSpPr>
            <p:cNvPr id="50" name="Rechthoek: afgeronde hoeken 49">
              <a:extLst>
                <a:ext uri="{FF2B5EF4-FFF2-40B4-BE49-F238E27FC236}">
                  <a16:creationId xmlns:a16="http://schemas.microsoft.com/office/drawing/2014/main" id="{D2652568-0D60-DA70-7E4B-B3754CB6F64D}"/>
                </a:ext>
              </a:extLst>
            </p:cNvPr>
            <p:cNvSpPr/>
            <p:nvPr/>
          </p:nvSpPr>
          <p:spPr>
            <a:xfrm>
              <a:off x="990600" y="5728037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Germany</a:t>
              </a:r>
              <a:endParaRPr lang="LID4096" sz="1000" b="1" dirty="0"/>
            </a:p>
          </p:txBody>
        </p:sp>
        <p:sp>
          <p:nvSpPr>
            <p:cNvPr id="52" name="Rechthoek: afgeronde hoeken 51">
              <a:extLst>
                <a:ext uri="{FF2B5EF4-FFF2-40B4-BE49-F238E27FC236}">
                  <a16:creationId xmlns:a16="http://schemas.microsoft.com/office/drawing/2014/main" id="{4F6017AA-AA37-D480-62B8-F6CE176D8506}"/>
                </a:ext>
              </a:extLst>
            </p:cNvPr>
            <p:cNvSpPr/>
            <p:nvPr/>
          </p:nvSpPr>
          <p:spPr>
            <a:xfrm>
              <a:off x="6096002" y="54297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Co-working Area</a:t>
              </a:r>
              <a:endParaRPr lang="LID4096" sz="1000" b="1" dirty="0"/>
            </a:p>
          </p:txBody>
        </p:sp>
        <p:sp>
          <p:nvSpPr>
            <p:cNvPr id="53" name="Rechthoek: afgeronde hoeken 52">
              <a:extLst>
                <a:ext uri="{FF2B5EF4-FFF2-40B4-BE49-F238E27FC236}">
                  <a16:creationId xmlns:a16="http://schemas.microsoft.com/office/drawing/2014/main" id="{26E7E6FB-E8A9-9E65-106B-D58023FF8D96}"/>
                </a:ext>
              </a:extLst>
            </p:cNvPr>
            <p:cNvSpPr/>
            <p:nvPr/>
          </p:nvSpPr>
          <p:spPr>
            <a:xfrm>
              <a:off x="9150350" y="4509432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Courtyard Windows</a:t>
              </a:r>
              <a:endParaRPr lang="LID4096" sz="1000" b="1" dirty="0"/>
            </a:p>
          </p:txBody>
        </p:sp>
        <p:cxnSp>
          <p:nvCxnSpPr>
            <p:cNvPr id="55" name="Verbindingslijn: gekromd 54">
              <a:extLst>
                <a:ext uri="{FF2B5EF4-FFF2-40B4-BE49-F238E27FC236}">
                  <a16:creationId xmlns:a16="http://schemas.microsoft.com/office/drawing/2014/main" id="{6AC22E89-63F3-2183-1634-F6BE1226AE5A}"/>
                </a:ext>
              </a:extLst>
            </p:cNvPr>
            <p:cNvCxnSpPr>
              <a:stCxn id="48" idx="1"/>
              <a:endCxn id="49" idx="0"/>
            </p:cNvCxnSpPr>
            <p:nvPr/>
          </p:nvCxnSpPr>
          <p:spPr>
            <a:xfrm rot="10800000" flipV="1">
              <a:off x="3105150" y="4235916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Verbindingslijn: gekromd 55">
              <a:extLst>
                <a:ext uri="{FF2B5EF4-FFF2-40B4-BE49-F238E27FC236}">
                  <a16:creationId xmlns:a16="http://schemas.microsoft.com/office/drawing/2014/main" id="{B1831D11-743D-63F4-6F3F-D5067385FCDA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rot="5400000">
              <a:off x="2378140" y="5001026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Verbindingslijn: gekromd 56">
              <a:extLst>
                <a:ext uri="{FF2B5EF4-FFF2-40B4-BE49-F238E27FC236}">
                  <a16:creationId xmlns:a16="http://schemas.microsoft.com/office/drawing/2014/main" id="{49A939AD-2CDC-57EF-AB2C-1767759FE461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 rot="16200000" flipH="1">
              <a:off x="6604002" y="4585166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Verbindingslijn: gekromd 58">
              <a:extLst>
                <a:ext uri="{FF2B5EF4-FFF2-40B4-BE49-F238E27FC236}">
                  <a16:creationId xmlns:a16="http://schemas.microsoft.com/office/drawing/2014/main" id="{7BB3DB24-E72E-9D60-630D-72E347772543}"/>
                </a:ext>
              </a:extLst>
            </p:cNvPr>
            <p:cNvCxnSpPr>
              <a:cxnSpLocks/>
              <a:stCxn id="52" idx="3"/>
              <a:endCxn id="53" idx="2"/>
            </p:cNvCxnSpPr>
            <p:nvPr/>
          </p:nvCxnSpPr>
          <p:spPr>
            <a:xfrm flipV="1">
              <a:off x="8801102" y="5042832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4542C2DB-84A6-7543-3E9C-AA091F0840AB}"/>
                </a:ext>
              </a:extLst>
            </p:cNvPr>
            <p:cNvSpPr txBox="1"/>
            <p:nvPr/>
          </p:nvSpPr>
          <p:spPr>
            <a:xfrm>
              <a:off x="3047999" y="5200083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08036ACB-C45B-15A7-5EBD-C653F85A5BEA}"/>
                </a:ext>
              </a:extLst>
            </p:cNvPr>
            <p:cNvSpPr txBox="1"/>
            <p:nvPr/>
          </p:nvSpPr>
          <p:spPr>
            <a:xfrm>
              <a:off x="3746500" y="3902090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CDB48B57-085E-1596-2D17-DE8307F5BE51}"/>
                </a:ext>
              </a:extLst>
            </p:cNvPr>
            <p:cNvSpPr txBox="1"/>
            <p:nvPr/>
          </p:nvSpPr>
          <p:spPr>
            <a:xfrm>
              <a:off x="5778500" y="4816142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C537843C-AA26-3DFE-1D58-0979F0022570}"/>
                </a:ext>
              </a:extLst>
            </p:cNvPr>
            <p:cNvSpPr txBox="1"/>
            <p:nvPr/>
          </p:nvSpPr>
          <p:spPr>
            <a:xfrm>
              <a:off x="10045700" y="5412746"/>
              <a:ext cx="2336802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2" name="Verbindingslijn: gekromd 71">
            <a:extLst>
              <a:ext uri="{FF2B5EF4-FFF2-40B4-BE49-F238E27FC236}">
                <a16:creationId xmlns:a16="http://schemas.microsoft.com/office/drawing/2014/main" id="{6F5808C6-DEF8-AC82-4EFB-0EC79EAAF595}"/>
              </a:ext>
            </a:extLst>
          </p:cNvPr>
          <p:cNvCxnSpPr>
            <a:cxnSpLocks/>
            <a:stCxn id="43" idx="0"/>
            <a:endCxn id="36" idx="0"/>
          </p:cNvCxnSpPr>
          <p:nvPr/>
        </p:nvCxnSpPr>
        <p:spPr>
          <a:xfrm rot="5400000" flipH="1" flipV="1">
            <a:off x="4876132" y="540770"/>
            <a:ext cx="2231417" cy="4761408"/>
          </a:xfrm>
          <a:prstGeom prst="curvedConnector3">
            <a:avLst>
              <a:gd name="adj1" fmla="val 110245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3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8DB111BC-6B39-2ED2-1585-9487AF340398}"/>
              </a:ext>
            </a:extLst>
          </p:cNvPr>
          <p:cNvGrpSpPr/>
          <p:nvPr/>
        </p:nvGrpSpPr>
        <p:grpSpPr>
          <a:xfrm>
            <a:off x="5715506" y="1805765"/>
            <a:ext cx="5002448" cy="1015663"/>
            <a:chOff x="838200" y="903426"/>
            <a:chExt cx="11620499" cy="2359347"/>
          </a:xfrm>
        </p:grpSpPr>
        <p:sp>
          <p:nvSpPr>
            <p:cNvPr id="26" name="Rechthoek: afgeronde hoeken 25">
              <a:extLst>
                <a:ext uri="{FF2B5EF4-FFF2-40B4-BE49-F238E27FC236}">
                  <a16:creationId xmlns:a16="http://schemas.microsoft.com/office/drawing/2014/main" id="{F4AA7084-1F6E-4B6C-51B1-E63ACEB61090}"/>
                </a:ext>
              </a:extLst>
            </p:cNvPr>
            <p:cNvSpPr/>
            <p:nvPr/>
          </p:nvSpPr>
          <p:spPr>
            <a:xfrm>
              <a:off x="5181602" y="9705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Building</a:t>
              </a:r>
              <a:endParaRPr lang="LID4096" sz="1000" b="1" dirty="0"/>
            </a:p>
          </p:txBody>
        </p:sp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A9E8A900-67E3-F2A4-DC76-B5EC53E14477}"/>
                </a:ext>
              </a:extLst>
            </p:cNvPr>
            <p:cNvSpPr/>
            <p:nvPr/>
          </p:nvSpPr>
          <p:spPr>
            <a:xfrm>
              <a:off x="1600200" y="15039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City</a:t>
              </a:r>
              <a:endParaRPr lang="LID4096" sz="1000" b="1" dirty="0"/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B0060467-7879-CFB7-EA4C-A209D7117F30}"/>
                </a:ext>
              </a:extLst>
            </p:cNvPr>
            <p:cNvSpPr/>
            <p:nvPr/>
          </p:nvSpPr>
          <p:spPr>
            <a:xfrm>
              <a:off x="838200" y="2729373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Country</a:t>
              </a:r>
              <a:endParaRPr lang="LID4096" sz="1000" b="1" dirty="0"/>
            </a:p>
          </p:txBody>
        </p:sp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4EE69FE4-5FC7-62FB-F637-46DF1F3E52E9}"/>
                </a:ext>
              </a:extLst>
            </p:cNvPr>
            <p:cNvSpPr/>
            <p:nvPr/>
          </p:nvSpPr>
          <p:spPr>
            <a:xfrm>
              <a:off x="5943602" y="2431052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Space</a:t>
              </a:r>
              <a:endParaRPr lang="LID4096" sz="1000" b="1" dirty="0"/>
            </a:p>
          </p:txBody>
        </p:sp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id="{4F7A591F-B759-42FB-C51B-10B4125A85CA}"/>
                </a:ext>
              </a:extLst>
            </p:cNvPr>
            <p:cNvSpPr/>
            <p:nvPr/>
          </p:nvSpPr>
          <p:spPr>
            <a:xfrm>
              <a:off x="8997950" y="1510768"/>
              <a:ext cx="2705100" cy="5334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Element</a:t>
              </a:r>
              <a:endParaRPr lang="LID4096" sz="1000" b="1" dirty="0"/>
            </a:p>
          </p:txBody>
        </p:sp>
        <p:cxnSp>
          <p:nvCxnSpPr>
            <p:cNvPr id="31" name="Verbindingslijn: gekromd 30">
              <a:extLst>
                <a:ext uri="{FF2B5EF4-FFF2-40B4-BE49-F238E27FC236}">
                  <a16:creationId xmlns:a16="http://schemas.microsoft.com/office/drawing/2014/main" id="{99D7F2E5-DED4-D0F4-5FFC-96A8E1D92901}"/>
                </a:ext>
              </a:extLst>
            </p:cNvPr>
            <p:cNvCxnSpPr>
              <a:stCxn id="26" idx="1"/>
              <a:endCxn id="27" idx="0"/>
            </p:cNvCxnSpPr>
            <p:nvPr/>
          </p:nvCxnSpPr>
          <p:spPr>
            <a:xfrm rot="10800000" flipV="1">
              <a:off x="2952750" y="1237252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ingslijn: gekromd 31">
              <a:extLst>
                <a:ext uri="{FF2B5EF4-FFF2-40B4-BE49-F238E27FC236}">
                  <a16:creationId xmlns:a16="http://schemas.microsoft.com/office/drawing/2014/main" id="{ACC30929-3477-C3E8-48B9-83499E153B5D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rot="5400000">
              <a:off x="2225740" y="2002362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ingslijn: gekromd 32">
              <a:extLst>
                <a:ext uri="{FF2B5EF4-FFF2-40B4-BE49-F238E27FC236}">
                  <a16:creationId xmlns:a16="http://schemas.microsoft.com/office/drawing/2014/main" id="{2E037821-3891-E025-505A-2E01FA7C1764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rot="16200000" flipH="1">
              <a:off x="6451602" y="1586502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Verbindingslijn: gekromd 33">
              <a:extLst>
                <a:ext uri="{FF2B5EF4-FFF2-40B4-BE49-F238E27FC236}">
                  <a16:creationId xmlns:a16="http://schemas.microsoft.com/office/drawing/2014/main" id="{C0530549-9DC8-9001-19B9-5655966A86D6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 flipV="1">
              <a:off x="8648702" y="2044168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4C6E8EF1-5C1E-99AE-088D-641E8CDA4BDD}"/>
                </a:ext>
              </a:extLst>
            </p:cNvPr>
            <p:cNvSpPr txBox="1"/>
            <p:nvPr/>
          </p:nvSpPr>
          <p:spPr>
            <a:xfrm>
              <a:off x="2895599" y="2201421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1D19D222-7BDB-3A8F-9652-27B0E70D9A22}"/>
                </a:ext>
              </a:extLst>
            </p:cNvPr>
            <p:cNvSpPr txBox="1"/>
            <p:nvPr/>
          </p:nvSpPr>
          <p:spPr>
            <a:xfrm>
              <a:off x="3594100" y="903426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74F37D04-3475-5188-613D-98DBFE4ED96E}"/>
                </a:ext>
              </a:extLst>
            </p:cNvPr>
            <p:cNvSpPr txBox="1"/>
            <p:nvPr/>
          </p:nvSpPr>
          <p:spPr>
            <a:xfrm>
              <a:off x="5626100" y="1817477"/>
              <a:ext cx="6832599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1D329A5-A271-B8B7-08FC-7C3EC8A89900}"/>
                </a:ext>
              </a:extLst>
            </p:cNvPr>
            <p:cNvSpPr txBox="1"/>
            <p:nvPr/>
          </p:nvSpPr>
          <p:spPr>
            <a:xfrm>
              <a:off x="9893298" y="2414081"/>
              <a:ext cx="2450324" cy="57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0BA6CE35-3B3F-155C-F0C1-577A5BD35248}"/>
              </a:ext>
            </a:extLst>
          </p:cNvPr>
          <p:cNvCxnSpPr>
            <a:cxnSpLocks/>
            <a:stCxn id="61" idx="0"/>
            <a:endCxn id="36" idx="0"/>
          </p:cNvCxnSpPr>
          <p:nvPr/>
        </p:nvCxnSpPr>
        <p:spPr>
          <a:xfrm rot="16200000" flipV="1">
            <a:off x="7410935" y="2767374"/>
            <a:ext cx="2910702" cy="987483"/>
          </a:xfrm>
          <a:prstGeom prst="curvedConnector5">
            <a:avLst>
              <a:gd name="adj1" fmla="val 45770"/>
              <a:gd name="adj2" fmla="val -167766"/>
              <a:gd name="adj3" fmla="val 107854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ep 46">
            <a:extLst>
              <a:ext uri="{FF2B5EF4-FFF2-40B4-BE49-F238E27FC236}">
                <a16:creationId xmlns:a16="http://schemas.microsoft.com/office/drawing/2014/main" id="{5E856E67-C855-0C36-8A3C-9A8124AACED1}"/>
              </a:ext>
            </a:extLst>
          </p:cNvPr>
          <p:cNvGrpSpPr/>
          <p:nvPr/>
        </p:nvGrpSpPr>
        <p:grpSpPr>
          <a:xfrm>
            <a:off x="496750" y="4037182"/>
            <a:ext cx="5863504" cy="1190486"/>
            <a:chOff x="838200" y="3749690"/>
            <a:chExt cx="11620499" cy="2359347"/>
          </a:xfrm>
        </p:grpSpPr>
        <p:sp>
          <p:nvSpPr>
            <p:cNvPr id="13" name="Rechthoek: afgeronde hoeken 12">
              <a:extLst>
                <a:ext uri="{FF2B5EF4-FFF2-40B4-BE49-F238E27FC236}">
                  <a16:creationId xmlns:a16="http://schemas.microsoft.com/office/drawing/2014/main" id="{C9DD8540-E864-16C7-4F5B-0DB47F5FDBFC}"/>
                </a:ext>
              </a:extLst>
            </p:cNvPr>
            <p:cNvSpPr/>
            <p:nvPr/>
          </p:nvSpPr>
          <p:spPr>
            <a:xfrm>
              <a:off x="5181602" y="38168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Vertigo</a:t>
              </a:r>
              <a:endParaRPr lang="LID4096" sz="1000" b="1" dirty="0"/>
            </a:p>
          </p:txBody>
        </p:sp>
        <p:sp>
          <p:nvSpPr>
            <p:cNvPr id="14" name="Rechthoek: afgeronde hoeken 13">
              <a:extLst>
                <a:ext uri="{FF2B5EF4-FFF2-40B4-BE49-F238E27FC236}">
                  <a16:creationId xmlns:a16="http://schemas.microsoft.com/office/drawing/2014/main" id="{0B0E4C60-CD72-8615-9864-CA4DA23CD6F4}"/>
                </a:ext>
              </a:extLst>
            </p:cNvPr>
            <p:cNvSpPr/>
            <p:nvPr/>
          </p:nvSpPr>
          <p:spPr>
            <a:xfrm>
              <a:off x="1600200" y="43502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Eindhoven</a:t>
              </a:r>
              <a:endParaRPr lang="LID4096" sz="1000" b="1" dirty="0"/>
            </a:p>
          </p:txBody>
        </p:sp>
        <p:sp>
          <p:nvSpPr>
            <p:cNvPr id="16" name="Rechthoek: afgeronde hoeken 15">
              <a:extLst>
                <a:ext uri="{FF2B5EF4-FFF2-40B4-BE49-F238E27FC236}">
                  <a16:creationId xmlns:a16="http://schemas.microsoft.com/office/drawing/2014/main" id="{F99850CD-1218-EE7C-0997-1B4065F2A141}"/>
                </a:ext>
              </a:extLst>
            </p:cNvPr>
            <p:cNvSpPr/>
            <p:nvPr/>
          </p:nvSpPr>
          <p:spPr>
            <a:xfrm>
              <a:off x="838200" y="5575637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The Netherlands</a:t>
              </a:r>
              <a:endParaRPr lang="LID4096" sz="1000" b="1" dirty="0"/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CC197F4E-7C6D-2E2D-12D7-2F559966E63A}"/>
                </a:ext>
              </a:extLst>
            </p:cNvPr>
            <p:cNvSpPr/>
            <p:nvPr/>
          </p:nvSpPr>
          <p:spPr>
            <a:xfrm>
              <a:off x="5943602" y="5277316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9.11</a:t>
              </a:r>
              <a:endParaRPr lang="LID4096" sz="1000" b="1" dirty="0"/>
            </a:p>
          </p:txBody>
        </p:sp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2063DA97-0307-34B5-3861-F3AC46A3225E}"/>
                </a:ext>
              </a:extLst>
            </p:cNvPr>
            <p:cNvSpPr/>
            <p:nvPr/>
          </p:nvSpPr>
          <p:spPr>
            <a:xfrm>
              <a:off x="8997950" y="4357032"/>
              <a:ext cx="2705100" cy="53340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My Desk :D</a:t>
              </a:r>
              <a:endParaRPr lang="LID4096" sz="1000" b="1" dirty="0"/>
            </a:p>
          </p:txBody>
        </p:sp>
        <p:cxnSp>
          <p:nvCxnSpPr>
            <p:cNvPr id="20" name="Verbindingslijn: gekromd 19">
              <a:extLst>
                <a:ext uri="{FF2B5EF4-FFF2-40B4-BE49-F238E27FC236}">
                  <a16:creationId xmlns:a16="http://schemas.microsoft.com/office/drawing/2014/main" id="{F8F5BF18-00E5-96EB-3772-D5F34A9BA6F3}"/>
                </a:ext>
              </a:extLst>
            </p:cNvPr>
            <p:cNvCxnSpPr>
              <a:stCxn id="13" idx="1"/>
              <a:endCxn id="14" idx="0"/>
            </p:cNvCxnSpPr>
            <p:nvPr/>
          </p:nvCxnSpPr>
          <p:spPr>
            <a:xfrm rot="10800000" flipV="1">
              <a:off x="2952750" y="4083516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Verbindingslijn: gekromd 20">
              <a:extLst>
                <a:ext uri="{FF2B5EF4-FFF2-40B4-BE49-F238E27FC236}">
                  <a16:creationId xmlns:a16="http://schemas.microsoft.com/office/drawing/2014/main" id="{1D990913-AE94-6DAE-DAB6-9D50E1F8E94A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5400000">
              <a:off x="2225740" y="4848626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Verbindingslijn: gekromd 38">
              <a:extLst>
                <a:ext uri="{FF2B5EF4-FFF2-40B4-BE49-F238E27FC236}">
                  <a16:creationId xmlns:a16="http://schemas.microsoft.com/office/drawing/2014/main" id="{E77CFAF6-CB5B-BE0C-40F7-D95395CC55E9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16200000" flipH="1">
              <a:off x="6451602" y="4432766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ingslijn: gekromd 39">
              <a:extLst>
                <a:ext uri="{FF2B5EF4-FFF2-40B4-BE49-F238E27FC236}">
                  <a16:creationId xmlns:a16="http://schemas.microsoft.com/office/drawing/2014/main" id="{12FC3602-BAEE-E2B8-3D6F-87C4E098D68B}"/>
                </a:ext>
              </a:extLst>
            </p:cNvPr>
            <p:cNvCxnSpPr>
              <a:cxnSpLocks/>
              <a:stCxn id="17" idx="3"/>
              <a:endCxn id="19" idx="2"/>
            </p:cNvCxnSpPr>
            <p:nvPr/>
          </p:nvCxnSpPr>
          <p:spPr>
            <a:xfrm flipV="1">
              <a:off x="8648702" y="4890432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680959CE-B6E0-5D31-F7CC-FD4B7AE8867A}"/>
                </a:ext>
              </a:extLst>
            </p:cNvPr>
            <p:cNvSpPr txBox="1"/>
            <p:nvPr/>
          </p:nvSpPr>
          <p:spPr>
            <a:xfrm>
              <a:off x="2895599" y="5047683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F158CFFD-D98B-E292-85F3-3882701DC86F}"/>
                </a:ext>
              </a:extLst>
            </p:cNvPr>
            <p:cNvSpPr txBox="1"/>
            <p:nvPr/>
          </p:nvSpPr>
          <p:spPr>
            <a:xfrm>
              <a:off x="3594100" y="3749690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42945B6F-1C73-B56C-BC28-9E7A889A5731}"/>
                </a:ext>
              </a:extLst>
            </p:cNvPr>
            <p:cNvSpPr txBox="1"/>
            <p:nvPr/>
          </p:nvSpPr>
          <p:spPr>
            <a:xfrm>
              <a:off x="5626100" y="4663742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B8ECE202-9EAE-FF7B-9631-D490889354E5}"/>
                </a:ext>
              </a:extLst>
            </p:cNvPr>
            <p:cNvSpPr txBox="1"/>
            <p:nvPr/>
          </p:nvSpPr>
          <p:spPr>
            <a:xfrm>
              <a:off x="9893300" y="5260346"/>
              <a:ext cx="2223952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ep 68">
            <a:extLst>
              <a:ext uri="{FF2B5EF4-FFF2-40B4-BE49-F238E27FC236}">
                <a16:creationId xmlns:a16="http://schemas.microsoft.com/office/drawing/2014/main" id="{714D67AD-7E03-1501-B450-9ED1AE3E64CC}"/>
              </a:ext>
            </a:extLst>
          </p:cNvPr>
          <p:cNvGrpSpPr/>
          <p:nvPr/>
        </p:nvGrpSpPr>
        <p:grpSpPr>
          <a:xfrm>
            <a:off x="6245641" y="4716467"/>
            <a:ext cx="5863504" cy="1190486"/>
            <a:chOff x="990600" y="3902090"/>
            <a:chExt cx="11620499" cy="2359347"/>
          </a:xfrm>
        </p:grpSpPr>
        <p:sp>
          <p:nvSpPr>
            <p:cNvPr id="48" name="Rechthoek: afgeronde hoeken 47">
              <a:extLst>
                <a:ext uri="{FF2B5EF4-FFF2-40B4-BE49-F238E27FC236}">
                  <a16:creationId xmlns:a16="http://schemas.microsoft.com/office/drawing/2014/main" id="{6E895892-8F99-8FEA-D686-5D3A4CFA9A7D}"/>
                </a:ext>
              </a:extLst>
            </p:cNvPr>
            <p:cNvSpPr/>
            <p:nvPr/>
          </p:nvSpPr>
          <p:spPr>
            <a:xfrm>
              <a:off x="5334002" y="39692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RUB-Makerspace</a:t>
              </a:r>
              <a:endParaRPr lang="LID4096" sz="1000" b="1" dirty="0"/>
            </a:p>
          </p:txBody>
        </p:sp>
        <p:sp>
          <p:nvSpPr>
            <p:cNvPr id="49" name="Rechthoek: afgeronde hoeken 48">
              <a:extLst>
                <a:ext uri="{FF2B5EF4-FFF2-40B4-BE49-F238E27FC236}">
                  <a16:creationId xmlns:a16="http://schemas.microsoft.com/office/drawing/2014/main" id="{A0BDE284-9D8D-BAAA-AE71-A3C9631843ED}"/>
                </a:ext>
              </a:extLst>
            </p:cNvPr>
            <p:cNvSpPr/>
            <p:nvPr/>
          </p:nvSpPr>
          <p:spPr>
            <a:xfrm>
              <a:off x="1752600" y="45026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Bochum</a:t>
              </a:r>
              <a:endParaRPr lang="LID4096" sz="1000" b="1" dirty="0"/>
            </a:p>
          </p:txBody>
        </p:sp>
        <p:sp>
          <p:nvSpPr>
            <p:cNvPr id="50" name="Rechthoek: afgeronde hoeken 49">
              <a:extLst>
                <a:ext uri="{FF2B5EF4-FFF2-40B4-BE49-F238E27FC236}">
                  <a16:creationId xmlns:a16="http://schemas.microsoft.com/office/drawing/2014/main" id="{D2652568-0D60-DA70-7E4B-B3754CB6F64D}"/>
                </a:ext>
              </a:extLst>
            </p:cNvPr>
            <p:cNvSpPr/>
            <p:nvPr/>
          </p:nvSpPr>
          <p:spPr>
            <a:xfrm>
              <a:off x="990600" y="5728037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Germany</a:t>
              </a:r>
              <a:endParaRPr lang="LID4096" sz="1000" b="1" dirty="0"/>
            </a:p>
          </p:txBody>
        </p:sp>
        <p:sp>
          <p:nvSpPr>
            <p:cNvPr id="52" name="Rechthoek: afgeronde hoeken 51">
              <a:extLst>
                <a:ext uri="{FF2B5EF4-FFF2-40B4-BE49-F238E27FC236}">
                  <a16:creationId xmlns:a16="http://schemas.microsoft.com/office/drawing/2014/main" id="{4F6017AA-AA37-D480-62B8-F6CE176D8506}"/>
                </a:ext>
              </a:extLst>
            </p:cNvPr>
            <p:cNvSpPr/>
            <p:nvPr/>
          </p:nvSpPr>
          <p:spPr>
            <a:xfrm>
              <a:off x="6096002" y="5429716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Co-working Area</a:t>
              </a:r>
              <a:endParaRPr lang="LID4096" sz="1000" b="1" dirty="0"/>
            </a:p>
          </p:txBody>
        </p:sp>
        <p:sp>
          <p:nvSpPr>
            <p:cNvPr id="53" name="Rechthoek: afgeronde hoeken 52">
              <a:extLst>
                <a:ext uri="{FF2B5EF4-FFF2-40B4-BE49-F238E27FC236}">
                  <a16:creationId xmlns:a16="http://schemas.microsoft.com/office/drawing/2014/main" id="{26E7E6FB-E8A9-9E65-106B-D58023FF8D96}"/>
                </a:ext>
              </a:extLst>
            </p:cNvPr>
            <p:cNvSpPr/>
            <p:nvPr/>
          </p:nvSpPr>
          <p:spPr>
            <a:xfrm>
              <a:off x="9150350" y="4509432"/>
              <a:ext cx="2705100" cy="533400"/>
            </a:xfrm>
            <a:prstGeom prst="roundRect">
              <a:avLst/>
            </a:prstGeom>
            <a:solidFill>
              <a:srgbClr val="ED0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Courtyard Windows</a:t>
              </a:r>
              <a:endParaRPr lang="LID4096" sz="1000" b="1" dirty="0"/>
            </a:p>
          </p:txBody>
        </p:sp>
        <p:cxnSp>
          <p:nvCxnSpPr>
            <p:cNvPr id="55" name="Verbindingslijn: gekromd 54">
              <a:extLst>
                <a:ext uri="{FF2B5EF4-FFF2-40B4-BE49-F238E27FC236}">
                  <a16:creationId xmlns:a16="http://schemas.microsoft.com/office/drawing/2014/main" id="{6AC22E89-63F3-2183-1634-F6BE1226AE5A}"/>
                </a:ext>
              </a:extLst>
            </p:cNvPr>
            <p:cNvCxnSpPr>
              <a:stCxn id="48" idx="1"/>
              <a:endCxn id="49" idx="0"/>
            </p:cNvCxnSpPr>
            <p:nvPr/>
          </p:nvCxnSpPr>
          <p:spPr>
            <a:xfrm rot="10800000" flipV="1">
              <a:off x="3105150" y="4235916"/>
              <a:ext cx="2228852" cy="266700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Verbindingslijn: gekromd 55">
              <a:extLst>
                <a:ext uri="{FF2B5EF4-FFF2-40B4-BE49-F238E27FC236}">
                  <a16:creationId xmlns:a16="http://schemas.microsoft.com/office/drawing/2014/main" id="{B1831D11-743D-63F4-6F3F-D5067385FCDA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rot="5400000">
              <a:off x="2378140" y="5001026"/>
              <a:ext cx="692021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Verbindingslijn: gekromd 56">
              <a:extLst>
                <a:ext uri="{FF2B5EF4-FFF2-40B4-BE49-F238E27FC236}">
                  <a16:creationId xmlns:a16="http://schemas.microsoft.com/office/drawing/2014/main" id="{49A939AD-2CDC-57EF-AB2C-1767759FE461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 rot="16200000" flipH="1">
              <a:off x="6604002" y="4585166"/>
              <a:ext cx="927100" cy="7620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Verbindingslijn: gekromd 58">
              <a:extLst>
                <a:ext uri="{FF2B5EF4-FFF2-40B4-BE49-F238E27FC236}">
                  <a16:creationId xmlns:a16="http://schemas.microsoft.com/office/drawing/2014/main" id="{7BB3DB24-E72E-9D60-630D-72E347772543}"/>
                </a:ext>
              </a:extLst>
            </p:cNvPr>
            <p:cNvCxnSpPr>
              <a:cxnSpLocks/>
              <a:stCxn id="52" idx="3"/>
              <a:endCxn id="53" idx="2"/>
            </p:cNvCxnSpPr>
            <p:nvPr/>
          </p:nvCxnSpPr>
          <p:spPr>
            <a:xfrm flipV="1">
              <a:off x="8801102" y="5042832"/>
              <a:ext cx="1701798" cy="653584"/>
            </a:xfrm>
            <a:prstGeom prst="curvedConnector2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4542C2DB-84A6-7543-3E9C-AA091F0840AB}"/>
                </a:ext>
              </a:extLst>
            </p:cNvPr>
            <p:cNvSpPr txBox="1"/>
            <p:nvPr/>
          </p:nvSpPr>
          <p:spPr>
            <a:xfrm>
              <a:off x="3047999" y="5200083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inCountry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08036ACB-C45B-15A7-5EBD-C653F85A5BEA}"/>
                </a:ext>
              </a:extLst>
            </p:cNvPr>
            <p:cNvSpPr txBox="1"/>
            <p:nvPr/>
          </p:nvSpPr>
          <p:spPr>
            <a:xfrm>
              <a:off x="3746500" y="3902090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inCity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CDB48B57-085E-1596-2D17-DE8307F5BE51}"/>
                </a:ext>
              </a:extLst>
            </p:cNvPr>
            <p:cNvSpPr txBox="1"/>
            <p:nvPr/>
          </p:nvSpPr>
          <p:spPr>
            <a:xfrm>
              <a:off x="5778500" y="4816142"/>
              <a:ext cx="6832599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hasSpace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C537843C-AA26-3DFE-1D58-0979F0022570}"/>
                </a:ext>
              </a:extLst>
            </p:cNvPr>
            <p:cNvSpPr txBox="1"/>
            <p:nvPr/>
          </p:nvSpPr>
          <p:spPr>
            <a:xfrm>
              <a:off x="10045700" y="5412746"/>
              <a:ext cx="2336802" cy="487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</a:rPr>
                <a:t>hasElement</a:t>
              </a:r>
              <a:endParaRPr lang="LID4096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2" name="Verbindingslijn: gekromd 71">
            <a:extLst>
              <a:ext uri="{FF2B5EF4-FFF2-40B4-BE49-F238E27FC236}">
                <a16:creationId xmlns:a16="http://schemas.microsoft.com/office/drawing/2014/main" id="{6F5808C6-DEF8-AC82-4EFB-0EC79EAAF595}"/>
              </a:ext>
            </a:extLst>
          </p:cNvPr>
          <p:cNvCxnSpPr>
            <a:cxnSpLocks/>
            <a:stCxn id="43" idx="0"/>
            <a:endCxn id="36" idx="0"/>
          </p:cNvCxnSpPr>
          <p:nvPr/>
        </p:nvCxnSpPr>
        <p:spPr>
          <a:xfrm rot="5400000" flipH="1" flipV="1">
            <a:off x="4876132" y="540770"/>
            <a:ext cx="2231417" cy="4761408"/>
          </a:xfrm>
          <a:prstGeom prst="curvedConnector3">
            <a:avLst>
              <a:gd name="adj1" fmla="val 110245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CA69E162-B0A1-52B0-778C-614208A50AB6}"/>
              </a:ext>
            </a:extLst>
          </p:cNvPr>
          <p:cNvSpPr/>
          <p:nvPr/>
        </p:nvSpPr>
        <p:spPr>
          <a:xfrm>
            <a:off x="2349501" y="1491825"/>
            <a:ext cx="1316947" cy="2596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BuiltStructure</a:t>
            </a:r>
            <a:endParaRPr lang="LID4096" sz="1000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E692A87A-1588-6BC1-85BE-86A014A88756}"/>
              </a:ext>
            </a:extLst>
          </p:cNvPr>
          <p:cNvSpPr/>
          <p:nvPr/>
        </p:nvSpPr>
        <p:spPr>
          <a:xfrm>
            <a:off x="2349501" y="2722119"/>
            <a:ext cx="1316947" cy="2596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UniversityBuilding</a:t>
            </a:r>
            <a:endParaRPr lang="LID4096" sz="1000" b="1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92C6D2E8-22DF-9620-9139-0F6C87A57C08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3007975" y="1751505"/>
            <a:ext cx="0" cy="970614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FD0368A0-8C70-65F0-F9B1-3E9FE87D4E41}"/>
              </a:ext>
            </a:extLst>
          </p:cNvPr>
          <p:cNvSpPr txBox="1"/>
          <p:nvPr/>
        </p:nvSpPr>
        <p:spPr>
          <a:xfrm>
            <a:off x="3063366" y="2133656"/>
            <a:ext cx="904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</a:rPr>
              <a:t>subClassOf</a:t>
            </a:r>
            <a:endParaRPr lang="LID4096" sz="1000" dirty="0">
              <a:solidFill>
                <a:schemeClr val="bg1"/>
              </a:solidFill>
            </a:endParaRPr>
          </a:p>
        </p:txBody>
      </p:sp>
      <p:cxnSp>
        <p:nvCxnSpPr>
          <p:cNvPr id="9" name="Verbindingslijn: gekromd 8">
            <a:extLst>
              <a:ext uri="{FF2B5EF4-FFF2-40B4-BE49-F238E27FC236}">
                <a16:creationId xmlns:a16="http://schemas.microsoft.com/office/drawing/2014/main" id="{4CB1110A-BB87-F834-3316-EF94A6A25DF2}"/>
              </a:ext>
            </a:extLst>
          </p:cNvPr>
          <p:cNvCxnSpPr>
            <a:cxnSpLocks/>
            <a:stCxn id="43" idx="0"/>
            <a:endCxn id="5" idx="2"/>
          </p:cNvCxnSpPr>
          <p:nvPr/>
        </p:nvCxnSpPr>
        <p:spPr>
          <a:xfrm rot="16200000" flipV="1">
            <a:off x="2781865" y="3207910"/>
            <a:ext cx="1055383" cy="603161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Verbindingslijn: gekromd 10">
            <a:extLst>
              <a:ext uri="{FF2B5EF4-FFF2-40B4-BE49-F238E27FC236}">
                <a16:creationId xmlns:a16="http://schemas.microsoft.com/office/drawing/2014/main" id="{4321C837-AF96-0098-37FE-782A715100F4}"/>
              </a:ext>
            </a:extLst>
          </p:cNvPr>
          <p:cNvCxnSpPr>
            <a:cxnSpLocks/>
            <a:stCxn id="16" idx="2"/>
            <a:endCxn id="50" idx="2"/>
          </p:cNvCxnSpPr>
          <p:nvPr/>
        </p:nvCxnSpPr>
        <p:spPr>
          <a:xfrm rot="16200000" flipH="1">
            <a:off x="3714027" y="2692864"/>
            <a:ext cx="679285" cy="5748891"/>
          </a:xfrm>
          <a:prstGeom prst="curvedConnector3">
            <a:avLst>
              <a:gd name="adj1" fmla="val 133653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B031843D-442F-7D6A-398E-4711BADA1F70}"/>
              </a:ext>
            </a:extLst>
          </p:cNvPr>
          <p:cNvSpPr txBox="1"/>
          <p:nvPr/>
        </p:nvSpPr>
        <p:spPr>
          <a:xfrm>
            <a:off x="3356482" y="6227057"/>
            <a:ext cx="3447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</a:rPr>
              <a:t>neighbours</a:t>
            </a:r>
            <a:endParaRPr lang="LID4096" sz="1000" dirty="0">
              <a:solidFill>
                <a:schemeClr val="bg1"/>
              </a:solidFill>
            </a:endParaRPr>
          </a:p>
        </p:txBody>
      </p:sp>
      <p:cxnSp>
        <p:nvCxnSpPr>
          <p:cNvPr id="22" name="Verbindingslijn: gekromd 21">
            <a:extLst>
              <a:ext uri="{FF2B5EF4-FFF2-40B4-BE49-F238E27FC236}">
                <a16:creationId xmlns:a16="http://schemas.microsoft.com/office/drawing/2014/main" id="{BCE4D6F3-CA9A-51B4-2508-E5F5FE4A58C4}"/>
              </a:ext>
            </a:extLst>
          </p:cNvPr>
          <p:cNvCxnSpPr>
            <a:cxnSpLocks/>
            <a:stCxn id="4" idx="0"/>
            <a:endCxn id="36" idx="0"/>
          </p:cNvCxnSpPr>
          <p:nvPr/>
        </p:nvCxnSpPr>
        <p:spPr>
          <a:xfrm rot="16200000" flipH="1">
            <a:off x="5533289" y="-1033489"/>
            <a:ext cx="313940" cy="5364569"/>
          </a:xfrm>
          <a:prstGeom prst="curvedConnector3">
            <a:avLst>
              <a:gd name="adj1" fmla="val -72816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81D63D3D-CF46-4EC5-A53B-0973EBFA6863}"/>
              </a:ext>
            </a:extLst>
          </p:cNvPr>
          <p:cNvSpPr txBox="1"/>
          <p:nvPr/>
        </p:nvSpPr>
        <p:spPr>
          <a:xfrm>
            <a:off x="5156204" y="996723"/>
            <a:ext cx="3447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</a:rPr>
              <a:t>equivalentClass</a:t>
            </a:r>
            <a:endParaRPr lang="LID4096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7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0070C0"/>
            </a:gs>
            <a:gs pos="50000">
              <a:srgbClr val="75C4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6098" y="-2632625"/>
            <a:ext cx="10515600" cy="5265976"/>
          </a:xfrm>
        </p:spPr>
        <p:txBody>
          <a:bodyPr>
            <a:noAutofit/>
          </a:bodyPr>
          <a:lstStyle/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11340"/>
            <a:ext cx="4474029" cy="116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F5190E-2A89-5F08-77E8-CEF4FA1AAB43}"/>
              </a:ext>
            </a:extLst>
          </p:cNvPr>
          <p:cNvSpPr txBox="1"/>
          <p:nvPr/>
        </p:nvSpPr>
        <p:spPr>
          <a:xfrm>
            <a:off x="3813628" y="5842337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1D50CC5B-A19F-9C24-6AA4-D4E0177BA26D}"/>
              </a:ext>
            </a:extLst>
          </p:cNvPr>
          <p:cNvSpPr txBox="1">
            <a:spLocks/>
          </p:cNvSpPr>
          <p:nvPr/>
        </p:nvSpPr>
        <p:spPr>
          <a:xfrm>
            <a:off x="1215570" y="3797668"/>
            <a:ext cx="9058730" cy="275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×"/>
            </a:pPr>
            <a:r>
              <a:rPr lang="en-US" b="1" dirty="0">
                <a:solidFill>
                  <a:schemeClr val="bg1"/>
                </a:solidFill>
              </a:rPr>
              <a:t>Unique real-world phenomena (or ‘things’)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Assertion box (</a:t>
            </a:r>
            <a:r>
              <a:rPr lang="en-US" dirty="0" err="1">
                <a:solidFill>
                  <a:schemeClr val="bg1"/>
                </a:solidFill>
              </a:rPr>
              <a:t>Abox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Instances, or data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Ontologies and Data are represented in different files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Happens in </a:t>
            </a:r>
            <a:r>
              <a:rPr lang="en-US" b="1" dirty="0">
                <a:solidFill>
                  <a:schemeClr val="bg1"/>
                </a:solidFill>
              </a:rPr>
              <a:t>graph databases</a:t>
            </a:r>
            <a:r>
              <a:rPr lang="en-US" dirty="0">
                <a:solidFill>
                  <a:schemeClr val="bg1"/>
                </a:solidFill>
              </a:rPr>
              <a:t>, such as </a:t>
            </a:r>
            <a:r>
              <a:rPr lang="en-US" dirty="0" err="1">
                <a:solidFill>
                  <a:schemeClr val="bg1"/>
                </a:solidFill>
              </a:rPr>
              <a:t>GraphDB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76245000-62E8-50D7-D3CA-1166BE576CE1}"/>
              </a:ext>
            </a:extLst>
          </p:cNvPr>
          <p:cNvSpPr txBox="1">
            <a:spLocks/>
          </p:cNvSpPr>
          <p:nvPr/>
        </p:nvSpPr>
        <p:spPr>
          <a:xfrm>
            <a:off x="1215569" y="857250"/>
            <a:ext cx="9760859" cy="257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×"/>
            </a:pPr>
            <a:r>
              <a:rPr lang="en-US" b="1" dirty="0">
                <a:solidFill>
                  <a:schemeClr val="bg1"/>
                </a:solidFill>
              </a:rPr>
              <a:t>Abstract representation of concepts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Terminology box (</a:t>
            </a:r>
            <a:r>
              <a:rPr lang="en-US" dirty="0" err="1">
                <a:solidFill>
                  <a:schemeClr val="bg1"/>
                </a:solidFill>
              </a:rPr>
              <a:t>Tbox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Ontologies, Vocabularies, Taxonomies, Object type libraries (OTL), dictionaries, </a:t>
            </a:r>
            <a:r>
              <a:rPr lang="en-US" dirty="0" err="1">
                <a:solidFill>
                  <a:schemeClr val="bg1"/>
                </a:solidFill>
              </a:rPr>
              <a:t>masterdata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chemeClr val="bg1"/>
                </a:solidFill>
              </a:rPr>
              <a:t>Happens in </a:t>
            </a:r>
            <a:r>
              <a:rPr lang="en-US" b="1" dirty="0">
                <a:solidFill>
                  <a:schemeClr val="bg1"/>
                </a:solidFill>
              </a:rPr>
              <a:t>ontology editors</a:t>
            </a:r>
            <a:r>
              <a:rPr lang="en-US" dirty="0">
                <a:solidFill>
                  <a:schemeClr val="bg1"/>
                </a:solidFill>
              </a:rPr>
              <a:t>, such as Stanford Protégé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5D96C500-F902-8ACA-81A4-B6A62ED4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3283" y="450623"/>
            <a:ext cx="2577886" cy="801235"/>
          </a:xfrm>
          <a:prstGeom prst="rect">
            <a:avLst/>
          </a:prstGeom>
        </p:spPr>
      </p:pic>
      <p:pic>
        <p:nvPicPr>
          <p:cNvPr id="51" name="Afbeelding 50" descr="Afbeelding met Lettertype, Graphics, tekst, grafische vormgeving&#10;&#10;Automatisch gegenereerde beschrijving">
            <a:extLst>
              <a:ext uri="{FF2B5EF4-FFF2-40B4-BE49-F238E27FC236}">
                <a16:creationId xmlns:a16="http://schemas.microsoft.com/office/drawing/2014/main" id="{627CFED3-F35C-E70E-2998-6EBF583A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83" y="3843479"/>
            <a:ext cx="2577886" cy="72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8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9B0500F9-6952-471C-C296-235884965C38}"/>
              </a:ext>
            </a:extLst>
          </p:cNvPr>
          <p:cNvSpPr/>
          <p:nvPr/>
        </p:nvSpPr>
        <p:spPr>
          <a:xfrm>
            <a:off x="2487561" y="226961"/>
            <a:ext cx="6404078" cy="6404078"/>
          </a:xfrm>
          <a:prstGeom prst="ellipse">
            <a:avLst/>
          </a:prstGeom>
          <a:gradFill flip="none" rotWithShape="1">
            <a:gsLst>
              <a:gs pos="52000">
                <a:srgbClr val="75C4FF"/>
              </a:gs>
              <a:gs pos="64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Open world assumption</a:t>
            </a:r>
          </a:p>
          <a:p>
            <a:pPr marL="0" indent="0">
              <a:buNone/>
            </a:pPr>
            <a:endParaRPr lang="en-US" sz="6000" b="1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			and a bit of reasoning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5D36E5A-7F86-0A96-1782-C3390C8753A8}"/>
              </a:ext>
            </a:extLst>
          </p:cNvPr>
          <p:cNvSpPr txBox="1">
            <a:spLocks/>
          </p:cNvSpPr>
          <p:nvPr/>
        </p:nvSpPr>
        <p:spPr>
          <a:xfrm>
            <a:off x="-9677400" y="-2632625"/>
            <a:ext cx="10515600" cy="5265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0" b="1" dirty="0">
                <a:solidFill>
                  <a:srgbClr val="75C4FF"/>
                </a:solidFill>
                <a:latin typeface="+mn-lt"/>
              </a:rPr>
              <a:t> vs</a:t>
            </a:r>
            <a:endParaRPr lang="LID4096" sz="50000" b="1" dirty="0">
              <a:solidFill>
                <a:srgbClr val="75C4FF"/>
              </a:solidFill>
              <a:latin typeface="+mn-lt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7449EA9-4A3A-9BCF-C942-7332BE3C36CF}"/>
              </a:ext>
            </a:extLst>
          </p:cNvPr>
          <p:cNvSpPr txBox="1">
            <a:spLocks/>
          </p:cNvSpPr>
          <p:nvPr/>
        </p:nvSpPr>
        <p:spPr>
          <a:xfrm>
            <a:off x="1215571" y="-1929208"/>
            <a:ext cx="4474029" cy="116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rgbClr val="75C4FF"/>
                </a:solidFill>
                <a:latin typeface="+mj-lt"/>
              </a:rPr>
              <a:t>Ontologies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433A4D-DF41-8F76-FA32-78DABF40E023}"/>
              </a:ext>
            </a:extLst>
          </p:cNvPr>
          <p:cNvSpPr txBox="1"/>
          <p:nvPr/>
        </p:nvSpPr>
        <p:spPr>
          <a:xfrm>
            <a:off x="3813628" y="7115058"/>
            <a:ext cx="69305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6000" b="1" dirty="0">
                <a:solidFill>
                  <a:srgbClr val="0070C0"/>
                </a:solidFill>
                <a:latin typeface="+mj-lt"/>
              </a:rPr>
              <a:t>Data</a:t>
            </a:r>
            <a:endParaRPr lang="LID4096" sz="6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37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An example with </a:t>
            </a:r>
            <a:r>
              <a:rPr lang="en-US" b="1" dirty="0" err="1">
                <a:solidFill>
                  <a:srgbClr val="0070C0"/>
                </a:solidFill>
              </a:rPr>
              <a:t>rdfs:Domain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Relationships can have a </a:t>
            </a:r>
            <a:r>
              <a:rPr lang="en-US" b="1" dirty="0"/>
              <a:t>domain </a:t>
            </a:r>
            <a:r>
              <a:rPr lang="en-US" dirty="0"/>
              <a:t>and </a:t>
            </a:r>
            <a:r>
              <a:rPr lang="en-US" b="1" dirty="0"/>
              <a:t>range</a:t>
            </a:r>
            <a:r>
              <a:rPr lang="en-US" dirty="0"/>
              <a:t>, stating the </a:t>
            </a:r>
            <a:r>
              <a:rPr lang="en-US" b="1" dirty="0"/>
              <a:t>expected</a:t>
            </a:r>
            <a:r>
              <a:rPr lang="en-US" dirty="0"/>
              <a:t> class-membership of the subject and the object of a triple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If</a:t>
            </a:r>
            <a:r>
              <a:rPr lang="en-US" b="1" dirty="0"/>
              <a:t> </a:t>
            </a:r>
            <a:r>
              <a:rPr lang="en-US" b="1" dirty="0" err="1"/>
              <a:t>hasSpace</a:t>
            </a:r>
            <a:r>
              <a:rPr lang="en-US" b="1" dirty="0"/>
              <a:t> </a:t>
            </a:r>
            <a:r>
              <a:rPr lang="en-US" dirty="0"/>
              <a:t>has a </a:t>
            </a:r>
            <a:r>
              <a:rPr lang="en-US" b="1" dirty="0"/>
              <a:t>domain </a:t>
            </a:r>
            <a:r>
              <a:rPr lang="en-US" dirty="0"/>
              <a:t>Building and a </a:t>
            </a:r>
            <a:r>
              <a:rPr lang="en-US" b="1" dirty="0"/>
              <a:t>range </a:t>
            </a:r>
            <a:r>
              <a:rPr lang="en-US" dirty="0"/>
              <a:t>Space, a reasoner would do the following, even if you didn’t explicitly specify this in the Data</a:t>
            </a:r>
            <a:endParaRPr lang="LID4096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850E28C-FBFE-C425-7360-495AAB04EE4A}"/>
              </a:ext>
            </a:extLst>
          </p:cNvPr>
          <p:cNvSpPr/>
          <p:nvPr/>
        </p:nvSpPr>
        <p:spPr>
          <a:xfrm>
            <a:off x="838200" y="4415742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7AD8E4F-0F43-39F0-C011-021292825E94}"/>
              </a:ext>
            </a:extLst>
          </p:cNvPr>
          <p:cNvSpPr/>
          <p:nvPr/>
        </p:nvSpPr>
        <p:spPr>
          <a:xfrm>
            <a:off x="838200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B59C98D-FB89-3FC1-EA98-067B56FE7D95}"/>
              </a:ext>
            </a:extLst>
          </p:cNvPr>
          <p:cNvSpPr txBox="1"/>
          <p:nvPr/>
        </p:nvSpPr>
        <p:spPr>
          <a:xfrm>
            <a:off x="1870528" y="511016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9E3053E-7F67-8602-DA1F-EDDA36C7763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870529" y="4949142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469DA845-A584-D08B-7A9B-FD10DBC81C9D}"/>
              </a:ext>
            </a:extLst>
          </p:cNvPr>
          <p:cNvSpPr/>
          <p:nvPr/>
        </p:nvSpPr>
        <p:spPr>
          <a:xfrm>
            <a:off x="3655181" y="4415742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RUB-Makerspace</a:t>
            </a:r>
            <a:endParaRPr lang="LID4096" b="1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5A176625-D460-9335-8CF7-41F56E14583B}"/>
              </a:ext>
            </a:extLst>
          </p:cNvPr>
          <p:cNvSpPr/>
          <p:nvPr/>
        </p:nvSpPr>
        <p:spPr>
          <a:xfrm>
            <a:off x="3655181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Co-working Area</a:t>
            </a:r>
            <a:endParaRPr lang="LID4096" b="1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8A84E1D-03D0-01D3-EF8F-EE00D1EF1666}"/>
              </a:ext>
            </a:extLst>
          </p:cNvPr>
          <p:cNvSpPr txBox="1"/>
          <p:nvPr/>
        </p:nvSpPr>
        <p:spPr>
          <a:xfrm>
            <a:off x="4687509" y="511016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B3E0A3E5-6526-2310-054E-5910E381D3A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687510" y="4949142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D0CBD5EA-FAD5-AC61-6B29-F5E3BA6DB63A}"/>
              </a:ext>
            </a:extLst>
          </p:cNvPr>
          <p:cNvSpPr txBox="1"/>
          <p:nvPr/>
        </p:nvSpPr>
        <p:spPr>
          <a:xfrm>
            <a:off x="838200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Ontology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C3F745D-591E-D04A-2D46-AA73CD441057}"/>
              </a:ext>
            </a:extLst>
          </p:cNvPr>
          <p:cNvSpPr txBox="1"/>
          <p:nvPr/>
        </p:nvSpPr>
        <p:spPr>
          <a:xfrm>
            <a:off x="3575860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Data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96780E6-2CF8-4DF3-47D3-CB49F9987A4B}"/>
              </a:ext>
            </a:extLst>
          </p:cNvPr>
          <p:cNvSpPr txBox="1"/>
          <p:nvPr/>
        </p:nvSpPr>
        <p:spPr>
          <a:xfrm>
            <a:off x="6472162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Reasoner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A2E5C44A-8943-AC6A-1CDF-83E1673678F1}"/>
              </a:ext>
            </a:extLst>
          </p:cNvPr>
          <p:cNvSpPr/>
          <p:nvPr/>
        </p:nvSpPr>
        <p:spPr>
          <a:xfrm>
            <a:off x="9289143" y="4415742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6F38553E-B8B7-C45D-8284-7CBDBF3AED0A}"/>
              </a:ext>
            </a:extLst>
          </p:cNvPr>
          <p:cNvSpPr/>
          <p:nvPr/>
        </p:nvSpPr>
        <p:spPr>
          <a:xfrm>
            <a:off x="9289143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C644CD6-3593-D17D-8D65-4574CE7A6AAF}"/>
              </a:ext>
            </a:extLst>
          </p:cNvPr>
          <p:cNvSpPr/>
          <p:nvPr/>
        </p:nvSpPr>
        <p:spPr>
          <a:xfrm>
            <a:off x="6472162" y="4415742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RUB-Makerspace</a:t>
            </a:r>
            <a:endParaRPr lang="LID4096" b="1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D7285B12-F33B-EB17-0FC5-E33ED9250BEA}"/>
              </a:ext>
            </a:extLst>
          </p:cNvPr>
          <p:cNvSpPr/>
          <p:nvPr/>
        </p:nvSpPr>
        <p:spPr>
          <a:xfrm>
            <a:off x="6472162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Co-working Area</a:t>
            </a:r>
            <a:endParaRPr lang="LID4096" b="1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FEBDEE44-0D9C-D758-A6A4-9A4EF15AFE3D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8536819" y="4682442"/>
            <a:ext cx="75232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76D6AE02-8A94-6712-D5A5-F6E84049BA94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8536819" y="5910263"/>
            <a:ext cx="75232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E04E08B6-6D5C-E091-8951-47A3E80F1768}"/>
              </a:ext>
            </a:extLst>
          </p:cNvPr>
          <p:cNvSpPr txBox="1"/>
          <p:nvPr/>
        </p:nvSpPr>
        <p:spPr>
          <a:xfrm>
            <a:off x="8182735" y="4096139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CADE4520-0636-C40C-2EB4-A10CD403A95F}"/>
              </a:ext>
            </a:extLst>
          </p:cNvPr>
          <p:cNvSpPr txBox="1"/>
          <p:nvPr/>
        </p:nvSpPr>
        <p:spPr>
          <a:xfrm>
            <a:off x="8182735" y="5268745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rdf:type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1968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9" grpId="0" animBg="1"/>
      <p:bldP spid="10" grpId="0" animBg="1"/>
      <p:bldP spid="11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8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An example with </a:t>
            </a:r>
            <a:r>
              <a:rPr lang="en-US" b="1" dirty="0" err="1">
                <a:solidFill>
                  <a:srgbClr val="0070C0"/>
                </a:solidFill>
              </a:rPr>
              <a:t>rdfs:Domain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Be careful!</a:t>
            </a:r>
            <a:endParaRPr lang="LID4096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850E28C-FBFE-C425-7360-495AAB04EE4A}"/>
              </a:ext>
            </a:extLst>
          </p:cNvPr>
          <p:cNvSpPr/>
          <p:nvPr/>
        </p:nvSpPr>
        <p:spPr>
          <a:xfrm>
            <a:off x="838200" y="4415742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7AD8E4F-0F43-39F0-C011-021292825E94}"/>
              </a:ext>
            </a:extLst>
          </p:cNvPr>
          <p:cNvSpPr/>
          <p:nvPr/>
        </p:nvSpPr>
        <p:spPr>
          <a:xfrm>
            <a:off x="838200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Space</a:t>
            </a:r>
            <a:endParaRPr lang="LID4096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B59C98D-FB89-3FC1-EA98-067B56FE7D95}"/>
              </a:ext>
            </a:extLst>
          </p:cNvPr>
          <p:cNvSpPr txBox="1"/>
          <p:nvPr/>
        </p:nvSpPr>
        <p:spPr>
          <a:xfrm>
            <a:off x="1870528" y="511016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9E3053E-7F67-8602-DA1F-EDDA36C7763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870529" y="4949142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469DA845-A584-D08B-7A9B-FD10DBC81C9D}"/>
              </a:ext>
            </a:extLst>
          </p:cNvPr>
          <p:cNvSpPr/>
          <p:nvPr/>
        </p:nvSpPr>
        <p:spPr>
          <a:xfrm>
            <a:off x="3655181" y="4415742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Tesla Model S</a:t>
            </a:r>
            <a:endParaRPr lang="LID4096" b="1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5A176625-D460-9335-8CF7-41F56E14583B}"/>
              </a:ext>
            </a:extLst>
          </p:cNvPr>
          <p:cNvSpPr/>
          <p:nvPr/>
        </p:nvSpPr>
        <p:spPr>
          <a:xfrm>
            <a:off x="3655181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Trunk</a:t>
            </a:r>
            <a:endParaRPr lang="LID4096" b="1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8A84E1D-03D0-01D3-EF8F-EE00D1EF1666}"/>
              </a:ext>
            </a:extLst>
          </p:cNvPr>
          <p:cNvSpPr txBox="1"/>
          <p:nvPr/>
        </p:nvSpPr>
        <p:spPr>
          <a:xfrm>
            <a:off x="4687509" y="511016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B3E0A3E5-6526-2310-054E-5910E381D3A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687510" y="4949142"/>
            <a:ext cx="0" cy="6944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D0CBD5EA-FAD5-AC61-6B29-F5E3BA6DB63A}"/>
              </a:ext>
            </a:extLst>
          </p:cNvPr>
          <p:cNvSpPr txBox="1"/>
          <p:nvPr/>
        </p:nvSpPr>
        <p:spPr>
          <a:xfrm>
            <a:off x="838200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Ontology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C3F745D-591E-D04A-2D46-AA73CD441057}"/>
              </a:ext>
            </a:extLst>
          </p:cNvPr>
          <p:cNvSpPr txBox="1"/>
          <p:nvPr/>
        </p:nvSpPr>
        <p:spPr>
          <a:xfrm>
            <a:off x="3575860" y="3911473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Data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96780E6-2CF8-4DF3-47D3-CB49F9987A4B}"/>
              </a:ext>
            </a:extLst>
          </p:cNvPr>
          <p:cNvSpPr txBox="1"/>
          <p:nvPr/>
        </p:nvSpPr>
        <p:spPr>
          <a:xfrm>
            <a:off x="6472162" y="5139294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5C4FF"/>
                </a:solidFill>
              </a:rPr>
              <a:t>Reasoner</a:t>
            </a:r>
            <a:endParaRPr lang="LID4096" dirty="0">
              <a:solidFill>
                <a:srgbClr val="75C4FF"/>
              </a:solidFill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A2E5C44A-8943-AC6A-1CDF-83E1673678F1}"/>
              </a:ext>
            </a:extLst>
          </p:cNvPr>
          <p:cNvSpPr/>
          <p:nvPr/>
        </p:nvSpPr>
        <p:spPr>
          <a:xfrm>
            <a:off x="9289143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Building</a:t>
            </a:r>
            <a:endParaRPr lang="LID4096" b="1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C644CD6-3593-D17D-8D65-4574CE7A6AAF}"/>
              </a:ext>
            </a:extLst>
          </p:cNvPr>
          <p:cNvSpPr/>
          <p:nvPr/>
        </p:nvSpPr>
        <p:spPr>
          <a:xfrm>
            <a:off x="6472162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Tesla Model S</a:t>
            </a:r>
            <a:endParaRPr lang="LID4096" b="1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FEBDEE44-0D9C-D758-A6A4-9A4EF15AFE3D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8536819" y="5910263"/>
            <a:ext cx="75232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E04E08B6-6D5C-E091-8951-47A3E80F1768}"/>
              </a:ext>
            </a:extLst>
          </p:cNvPr>
          <p:cNvSpPr txBox="1"/>
          <p:nvPr/>
        </p:nvSpPr>
        <p:spPr>
          <a:xfrm>
            <a:off x="8182735" y="5323960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rdf:type</a:t>
            </a:r>
            <a:endParaRPr lang="LID4096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1A56F3A-1637-4F95-0BC9-56FE38CFCB87}"/>
              </a:ext>
            </a:extLst>
          </p:cNvPr>
          <p:cNvSpPr/>
          <p:nvPr/>
        </p:nvSpPr>
        <p:spPr>
          <a:xfrm>
            <a:off x="6466921" y="4410944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EA786589-9ADB-AC28-4503-B2004AC0F4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714597" y="4677644"/>
            <a:ext cx="75232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7B74EEFB-5BBB-62E6-190C-F53B40BD283B}"/>
              </a:ext>
            </a:extLst>
          </p:cNvPr>
          <p:cNvSpPr txBox="1"/>
          <p:nvPr/>
        </p:nvSpPr>
        <p:spPr>
          <a:xfrm>
            <a:off x="5360513" y="4091341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rdf:type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280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9" grpId="0" animBg="1"/>
      <p:bldP spid="10" grpId="0" animBg="1"/>
      <p:bldP spid="11" grpId="0"/>
      <p:bldP spid="13" grpId="0"/>
      <p:bldP spid="14" grpId="0"/>
      <p:bldP spid="15" grpId="0"/>
      <p:bldP spid="16" grpId="0" animBg="1"/>
      <p:bldP spid="18" grpId="0" animBg="1"/>
      <p:bldP spid="28" grpId="0"/>
      <p:bldP spid="8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The Open World Assumption (OWA)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The assumption that a statement can be true, even if it is not known to be true. 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Different from the </a:t>
            </a:r>
            <a:r>
              <a:rPr lang="en-US" b="1" dirty="0"/>
              <a:t>Closed World Assumption</a:t>
            </a:r>
            <a:r>
              <a:rPr lang="en-US" dirty="0"/>
              <a:t>: statements that are not known to be true are considered false. </a:t>
            </a:r>
            <a:endParaRPr lang="LID4096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19796771-7AF4-C0C0-391C-BE98424F00B3}"/>
              </a:ext>
            </a:extLst>
          </p:cNvPr>
          <p:cNvSpPr/>
          <p:nvPr/>
        </p:nvSpPr>
        <p:spPr>
          <a:xfrm>
            <a:off x="2434779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CarlsHouse</a:t>
            </a:r>
            <a:endParaRPr lang="LID4096" b="1" dirty="0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6B5774A9-3D69-E3C5-9516-E36AD5C52F89}"/>
              </a:ext>
            </a:extLst>
          </p:cNvPr>
          <p:cNvSpPr/>
          <p:nvPr/>
        </p:nvSpPr>
        <p:spPr>
          <a:xfrm>
            <a:off x="2434779" y="46148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Roof</a:t>
            </a:r>
            <a:endParaRPr lang="LID4096" b="1" dirty="0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D1CAADD8-D00F-F18C-B08F-50F9A1595836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3467108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A62729F4-A59D-FAB6-AAFB-4AAE4B7C0CE2}"/>
              </a:ext>
            </a:extLst>
          </p:cNvPr>
          <p:cNvSpPr txBox="1"/>
          <p:nvPr/>
        </p:nvSpPr>
        <p:spPr>
          <a:xfrm>
            <a:off x="3467106" y="521124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hasRoof</a:t>
            </a:r>
            <a:endParaRPr lang="LID4096" dirty="0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F0D15A18-0DF9-B8E3-199A-F231BCF9C2A5}"/>
              </a:ext>
            </a:extLst>
          </p:cNvPr>
          <p:cNvSpPr/>
          <p:nvPr/>
        </p:nvSpPr>
        <p:spPr>
          <a:xfrm>
            <a:off x="2434778" y="35861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Chimney</a:t>
            </a:r>
            <a:endParaRPr lang="LID4096" b="1" dirty="0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C984B1E9-087D-2A87-A3E0-D12027B418E4}"/>
              </a:ext>
            </a:extLst>
          </p:cNvPr>
          <p:cNvSpPr txBox="1"/>
          <p:nvPr/>
        </p:nvSpPr>
        <p:spPr>
          <a:xfrm>
            <a:off x="3467106" y="418254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94139B88-DE28-C58C-2EB0-3AAEA003088F}"/>
              </a:ext>
            </a:extLst>
          </p:cNvPr>
          <p:cNvCxnSpPr>
            <a:cxnSpLocks/>
            <a:stCxn id="26" idx="0"/>
            <a:endCxn id="34" idx="2"/>
          </p:cNvCxnSpPr>
          <p:nvPr/>
        </p:nvCxnSpPr>
        <p:spPr>
          <a:xfrm flipH="1" flipV="1">
            <a:off x="3467107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FBF3620D-AD02-9FAE-8874-4D295055048C}"/>
              </a:ext>
            </a:extLst>
          </p:cNvPr>
          <p:cNvSpPr txBox="1"/>
          <p:nvPr/>
        </p:nvSpPr>
        <p:spPr>
          <a:xfrm>
            <a:off x="5161637" y="3804703"/>
            <a:ext cx="61921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5C4FF"/>
                </a:solidFill>
              </a:rPr>
              <a:t>Query</a:t>
            </a:r>
          </a:p>
          <a:p>
            <a:r>
              <a:rPr lang="en-US" sz="2800" dirty="0">
                <a:solidFill>
                  <a:srgbClr val="75C4FF"/>
                </a:solidFill>
              </a:rPr>
              <a:t>Can </a:t>
            </a:r>
            <a:r>
              <a:rPr lang="en-US" sz="2800" dirty="0" err="1">
                <a:solidFill>
                  <a:srgbClr val="75C4FF"/>
                </a:solidFill>
              </a:rPr>
              <a:t>CarlsHouse</a:t>
            </a:r>
            <a:r>
              <a:rPr lang="en-US" sz="2800" dirty="0">
                <a:solidFill>
                  <a:srgbClr val="75C4FF"/>
                </a:solidFill>
              </a:rPr>
              <a:t> fly?</a:t>
            </a: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DC704B04-10B7-BA31-57F9-50AB01BC8E4F}"/>
              </a:ext>
            </a:extLst>
          </p:cNvPr>
          <p:cNvSpPr txBox="1"/>
          <p:nvPr/>
        </p:nvSpPr>
        <p:spPr>
          <a:xfrm>
            <a:off x="5161637" y="4770419"/>
            <a:ext cx="61921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CWA</a:t>
            </a:r>
            <a:r>
              <a:rPr lang="en-US" sz="2800" dirty="0">
                <a:solidFill>
                  <a:srgbClr val="FF0000"/>
                </a:solidFill>
              </a:rPr>
              <a:t>: No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OWA</a:t>
            </a:r>
            <a:r>
              <a:rPr lang="en-US" sz="2800" dirty="0">
                <a:solidFill>
                  <a:srgbClr val="00B050"/>
                </a:solidFill>
              </a:rPr>
              <a:t>: We don’t know, but possibly yes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2" grpId="0"/>
      <p:bldP spid="34" grpId="0" animBg="1"/>
      <p:bldP spid="38" grpId="0"/>
      <p:bldP spid="53" grpId="0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Afbeelding 41" descr="Afbeelding met hemel, wolk, buitenshuis, avontuur&#10;&#10;Automatisch gegenereerde beschrijving">
            <a:extLst>
              <a:ext uri="{FF2B5EF4-FFF2-40B4-BE49-F238E27FC236}">
                <a16:creationId xmlns:a16="http://schemas.microsoft.com/office/drawing/2014/main" id="{EC904A69-CE95-7654-0F75-35DFFFCCC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 flipH="1">
            <a:off x="-1" y="0"/>
            <a:ext cx="12280899" cy="6858000"/>
          </a:xfrm>
          <a:prstGeom prst="rect">
            <a:avLst/>
          </a:prstGeom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F69DF515-D7D4-D013-EA7F-D2D060AE63A9}"/>
              </a:ext>
            </a:extLst>
          </p:cNvPr>
          <p:cNvSpPr/>
          <p:nvPr/>
        </p:nvSpPr>
        <p:spPr>
          <a:xfrm>
            <a:off x="2434779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CarlsHouse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B4DC7E1-6ADC-F394-D3C7-3FCDA30E4918}"/>
              </a:ext>
            </a:extLst>
          </p:cNvPr>
          <p:cNvSpPr/>
          <p:nvPr/>
        </p:nvSpPr>
        <p:spPr>
          <a:xfrm>
            <a:off x="2434779" y="46148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Roof</a:t>
            </a:r>
            <a:endParaRPr lang="LID4096" b="1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3767EEF3-4088-5F62-6F32-CE58E52F4674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3467108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DA71083B-6DCD-6CF2-F74D-D0F34B209ADF}"/>
              </a:ext>
            </a:extLst>
          </p:cNvPr>
          <p:cNvSpPr txBox="1"/>
          <p:nvPr/>
        </p:nvSpPr>
        <p:spPr>
          <a:xfrm>
            <a:off x="3467106" y="521124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hasRoof</a:t>
            </a:r>
            <a:endParaRPr lang="LID4096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D3CB67C5-FB41-47A9-43E6-CA2FC9AD50DD}"/>
              </a:ext>
            </a:extLst>
          </p:cNvPr>
          <p:cNvSpPr/>
          <p:nvPr/>
        </p:nvSpPr>
        <p:spPr>
          <a:xfrm>
            <a:off x="2434778" y="35861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Chimney</a:t>
            </a:r>
            <a:endParaRPr lang="LID4096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493A2C3-17EE-869B-460D-8C5C1C82236E}"/>
              </a:ext>
            </a:extLst>
          </p:cNvPr>
          <p:cNvSpPr txBox="1"/>
          <p:nvPr/>
        </p:nvSpPr>
        <p:spPr>
          <a:xfrm>
            <a:off x="3467106" y="4182547"/>
            <a:ext cx="146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hasElement</a:t>
            </a:r>
            <a:endParaRPr lang="LID4096" dirty="0"/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2E5B9FA-3D88-089D-3536-5459B93E36AF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H="1" flipV="1">
            <a:off x="3467107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Verbindingslijn: gekromd 22">
            <a:extLst>
              <a:ext uri="{FF2B5EF4-FFF2-40B4-BE49-F238E27FC236}">
                <a16:creationId xmlns:a16="http://schemas.microsoft.com/office/drawing/2014/main" id="{7BC2F30B-4481-7071-0EF2-236E150BE026}"/>
              </a:ext>
            </a:extLst>
          </p:cNvPr>
          <p:cNvCxnSpPr>
            <a:cxnSpLocks/>
            <a:stCxn id="12" idx="0"/>
            <a:endCxn id="21" idx="2"/>
          </p:cNvCxnSpPr>
          <p:nvPr/>
        </p:nvCxnSpPr>
        <p:spPr>
          <a:xfrm rot="16200000" flipV="1">
            <a:off x="2358143" y="2477199"/>
            <a:ext cx="218738" cy="199919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8B7DEDB4-2013-C85B-5DD7-DD97222047A7}"/>
              </a:ext>
            </a:extLst>
          </p:cNvPr>
          <p:cNvCxnSpPr>
            <a:cxnSpLocks/>
            <a:stCxn id="12" idx="0"/>
            <a:endCxn id="17" idx="2"/>
          </p:cNvCxnSpPr>
          <p:nvPr/>
        </p:nvCxnSpPr>
        <p:spPr>
          <a:xfrm rot="16200000" flipV="1">
            <a:off x="1960399" y="2079455"/>
            <a:ext cx="1266404" cy="17470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Verbindingslijn: gekromd 28">
            <a:extLst>
              <a:ext uri="{FF2B5EF4-FFF2-40B4-BE49-F238E27FC236}">
                <a16:creationId xmlns:a16="http://schemas.microsoft.com/office/drawing/2014/main" id="{CF377A5B-58F4-19FA-506B-198A5E641B2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16200000" flipV="1">
            <a:off x="2174816" y="2293872"/>
            <a:ext cx="2237490" cy="34709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4A23D832-F889-431E-D17E-4117BF846ECA}"/>
              </a:ext>
            </a:extLst>
          </p:cNvPr>
          <p:cNvCxnSpPr>
            <a:cxnSpLocks/>
            <a:stCxn id="12" idx="0"/>
            <a:endCxn id="19" idx="2"/>
          </p:cNvCxnSpPr>
          <p:nvPr/>
        </p:nvCxnSpPr>
        <p:spPr>
          <a:xfrm rot="5400000" flipH="1" flipV="1">
            <a:off x="3261190" y="2023374"/>
            <a:ext cx="1768706" cy="135687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ingslijn: gekromd 34">
            <a:extLst>
              <a:ext uri="{FF2B5EF4-FFF2-40B4-BE49-F238E27FC236}">
                <a16:creationId xmlns:a16="http://schemas.microsoft.com/office/drawing/2014/main" id="{668A62A4-92AD-2131-7565-CB8CECA76CCE}"/>
              </a:ext>
            </a:extLst>
          </p:cNvPr>
          <p:cNvCxnSpPr>
            <a:cxnSpLocks/>
            <a:stCxn id="12" idx="0"/>
            <a:endCxn id="20" idx="2"/>
          </p:cNvCxnSpPr>
          <p:nvPr/>
        </p:nvCxnSpPr>
        <p:spPr>
          <a:xfrm rot="5400000" flipH="1" flipV="1">
            <a:off x="3954737" y="2011431"/>
            <a:ext cx="1087102" cy="206236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kromd 37">
            <a:extLst>
              <a:ext uri="{FF2B5EF4-FFF2-40B4-BE49-F238E27FC236}">
                <a16:creationId xmlns:a16="http://schemas.microsoft.com/office/drawing/2014/main" id="{5372C7A9-46AC-76C9-427A-8ECBD3D27CF4}"/>
              </a:ext>
            </a:extLst>
          </p:cNvPr>
          <p:cNvCxnSpPr>
            <a:cxnSpLocks/>
            <a:stCxn id="12" idx="0"/>
            <a:endCxn id="22" idx="2"/>
          </p:cNvCxnSpPr>
          <p:nvPr/>
        </p:nvCxnSpPr>
        <p:spPr>
          <a:xfrm rot="5400000" flipH="1" flipV="1">
            <a:off x="4334189" y="2455079"/>
            <a:ext cx="264003" cy="199816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193FFBA1-2DC1-AD2D-A941-43D3C3A5F798}"/>
              </a:ext>
            </a:extLst>
          </p:cNvPr>
          <p:cNvSpPr/>
          <p:nvPr/>
        </p:nvSpPr>
        <p:spPr>
          <a:xfrm rot="20699181">
            <a:off x="618678" y="1795463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1</a:t>
            </a:r>
            <a:endParaRPr lang="LID4096" b="1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05CE5029-E26E-FAA8-B310-9C422A61B527}"/>
              </a:ext>
            </a:extLst>
          </p:cNvPr>
          <p:cNvSpPr/>
          <p:nvPr/>
        </p:nvSpPr>
        <p:spPr>
          <a:xfrm rot="21135371">
            <a:off x="2051750" y="817705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2</a:t>
            </a:r>
            <a:endParaRPr lang="LID4096" b="1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25EC5E2A-BC1E-4478-85DB-10A962354B5F}"/>
              </a:ext>
            </a:extLst>
          </p:cNvPr>
          <p:cNvSpPr/>
          <p:nvPr/>
        </p:nvSpPr>
        <p:spPr>
          <a:xfrm>
            <a:off x="3791650" y="1284057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3</a:t>
            </a:r>
            <a:endParaRPr lang="LID4096" b="1" dirty="0"/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6EF2093C-47F9-E10B-B013-7E51E5DAC25D}"/>
              </a:ext>
            </a:extLst>
          </p:cNvPr>
          <p:cNvSpPr/>
          <p:nvPr/>
        </p:nvSpPr>
        <p:spPr>
          <a:xfrm rot="229279">
            <a:off x="4514914" y="1966254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4</a:t>
            </a:r>
            <a:endParaRPr lang="LID4096" b="1" dirty="0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F2E09663-BBDB-8C77-845E-28AD875E1813}"/>
              </a:ext>
            </a:extLst>
          </p:cNvPr>
          <p:cNvSpPr/>
          <p:nvPr/>
        </p:nvSpPr>
        <p:spPr>
          <a:xfrm rot="20369118">
            <a:off x="342124" y="2850939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5</a:t>
            </a:r>
            <a:endParaRPr lang="LID4096" b="1" dirty="0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F5D9ACC0-1C08-F048-77CA-12D8D9391524}"/>
              </a:ext>
            </a:extLst>
          </p:cNvPr>
          <p:cNvSpPr/>
          <p:nvPr/>
        </p:nvSpPr>
        <p:spPr>
          <a:xfrm rot="828168">
            <a:off x="4496575" y="2796461"/>
            <a:ext cx="2064657" cy="533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Balloon 6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17327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The Open World Assumption (OWA)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Mimics the real world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We, in the AEC industry, very often deal with incomplete information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OWA assumes that information is incomplete by default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We allow others to extend our knowledge graphs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However, be careful, because houses can fly, and cars can be buildings…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Rule checking requires a CWA (SHACL)</a:t>
            </a:r>
          </a:p>
          <a:p>
            <a:pPr>
              <a:buFont typeface="Calibri" panose="020F0502020204030204" pitchFamily="34" charset="0"/>
              <a:buChar char="×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3231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In this lecture, you’ll learn: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What an ontology is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Why we use ontologies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Basics of ontology engineering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The difference between </a:t>
            </a:r>
            <a:r>
              <a:rPr lang="en-US" dirty="0" err="1"/>
              <a:t>Abox</a:t>
            </a:r>
            <a:r>
              <a:rPr lang="en-US" dirty="0"/>
              <a:t> and </a:t>
            </a:r>
            <a:r>
              <a:rPr lang="en-US" dirty="0" err="1"/>
              <a:t>Tbox</a:t>
            </a:r>
            <a:endParaRPr lang="en-US" dirty="0"/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Open World Assumption and the basics of reasoning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Common ontologies in the AEC industry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Practical tips and tools to kickstart your ontology development!</a:t>
            </a:r>
          </a:p>
          <a:p>
            <a:pPr>
              <a:buFont typeface="Calibri" panose="020F0502020204030204" pitchFamily="34" charset="0"/>
              <a:buChar char="×"/>
            </a:pPr>
            <a:endParaRPr lang="en-US" dirty="0"/>
          </a:p>
          <a:p>
            <a:pPr>
              <a:buFont typeface="Calibri" panose="020F0502020204030204" pitchFamily="34" charset="0"/>
              <a:buChar char="×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3576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11DC3EE0-44DF-80D0-5D7C-A417984227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49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0" b="1" dirty="0">
                <a:solidFill>
                  <a:srgbClr val="75C4FF"/>
                </a:solidFill>
              </a:rPr>
              <a:t>--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Linked Building Data Ontologies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923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Afbeelding met persoon, Menselijk gezicht, kleding, overdekt&#10;&#10;Automatisch gegenereerde beschrijving">
            <a:extLst>
              <a:ext uri="{FF2B5EF4-FFF2-40B4-BE49-F238E27FC236}">
                <a16:creationId xmlns:a16="http://schemas.microsoft.com/office/drawing/2014/main" id="{19690B7B-29D8-4703-44DE-0CFDAA395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05" y="1905000"/>
            <a:ext cx="5360389" cy="4953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Where it all begun…</a:t>
            </a:r>
            <a:endParaRPr lang="LID4096" b="1" dirty="0">
              <a:solidFill>
                <a:srgbClr val="0070C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459AD85-67DA-AC66-2E34-E1692E61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099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222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… to where we are now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b="1" dirty="0"/>
              <a:t>Modular</a:t>
            </a:r>
            <a:r>
              <a:rPr lang="en-US" dirty="0"/>
              <a:t>, small, lightweight ontologies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Plug-and-play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Core ontologies representing basic building information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Domain-specific ontologies representing specific knowledge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48420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Building Topology Ontology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8D9EB0-30EA-643C-8610-1F6BC1243E9E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bot</a:t>
            </a:r>
            <a:r>
              <a:rPr lang="nl-NL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: &lt;https://w3id.org/bot#&gt;</a:t>
            </a:r>
            <a:endParaRPr lang="LID4096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Afbeelding 6" descr="Afbeelding met tekst, Papierprodcut, Post-it-briefje, Vouwpapier&#10;&#10;Automatisch gegenereerde beschrijving">
            <a:extLst>
              <a:ext uri="{FF2B5EF4-FFF2-40B4-BE49-F238E27FC236}">
                <a16:creationId xmlns:a16="http://schemas.microsoft.com/office/drawing/2014/main" id="{AFDFFCD7-B20B-F664-2240-5B1135432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47661"/>
            <a:ext cx="5854700" cy="3329302"/>
          </a:xfrm>
          <a:prstGeom prst="rect">
            <a:avLst/>
          </a:prstGeom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81026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81026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81026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91349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91349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81025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81025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91349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91349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91349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91349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91349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91349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cxnSp>
        <p:nvCxnSpPr>
          <p:cNvPr id="32" name="Verbindingslijn: gekromd 31">
            <a:extLst>
              <a:ext uri="{FF2B5EF4-FFF2-40B4-BE49-F238E27FC236}">
                <a16:creationId xmlns:a16="http://schemas.microsoft.com/office/drawing/2014/main" id="{DCF8B0AB-253F-8E35-2F11-ED0AC6DB1DBA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8102597" y="1757363"/>
            <a:ext cx="1" cy="1066800"/>
          </a:xfrm>
          <a:prstGeom prst="curvedConnector3">
            <a:avLst>
              <a:gd name="adj1" fmla="val -2286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ingslijn: gekromd 34">
            <a:extLst>
              <a:ext uri="{FF2B5EF4-FFF2-40B4-BE49-F238E27FC236}">
                <a16:creationId xmlns:a16="http://schemas.microsoft.com/office/drawing/2014/main" id="{07DA83F6-E76F-62C9-C845-1704C4D6F95C}"/>
              </a:ext>
            </a:extLst>
          </p:cNvPr>
          <p:cNvCxnSpPr>
            <a:cxnSpLocks/>
            <a:stCxn id="17" idx="1"/>
            <a:endCxn id="13" idx="1"/>
          </p:cNvCxnSpPr>
          <p:nvPr/>
        </p:nvCxnSpPr>
        <p:spPr>
          <a:xfrm rot="10800000" flipH="1" flipV="1">
            <a:off x="8102598" y="1757363"/>
            <a:ext cx="2" cy="2095500"/>
          </a:xfrm>
          <a:prstGeom prst="curvedConnector3">
            <a:avLst>
              <a:gd name="adj1" fmla="val -1143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kromd 37">
            <a:extLst>
              <a:ext uri="{FF2B5EF4-FFF2-40B4-BE49-F238E27FC236}">
                <a16:creationId xmlns:a16="http://schemas.microsoft.com/office/drawing/2014/main" id="{9052A3DC-7F84-ADD9-72EC-860BAF990207}"/>
              </a:ext>
            </a:extLst>
          </p:cNvPr>
          <p:cNvCxnSpPr>
            <a:cxnSpLocks/>
            <a:stCxn id="17" idx="1"/>
            <a:endCxn id="9" idx="1"/>
          </p:cNvCxnSpPr>
          <p:nvPr/>
        </p:nvCxnSpPr>
        <p:spPr>
          <a:xfrm rot="10800000" flipH="1" flipV="1">
            <a:off x="8102597" y="1757363"/>
            <a:ext cx="3" cy="3124200"/>
          </a:xfrm>
          <a:prstGeom prst="curvedConnector3">
            <a:avLst>
              <a:gd name="adj1" fmla="val -762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Verbindingslijn: gekromd 40">
            <a:extLst>
              <a:ext uri="{FF2B5EF4-FFF2-40B4-BE49-F238E27FC236}">
                <a16:creationId xmlns:a16="http://schemas.microsoft.com/office/drawing/2014/main" id="{660784A3-B8EA-682C-350E-8761D5BAAB4A}"/>
              </a:ext>
            </a:extLst>
          </p:cNvPr>
          <p:cNvCxnSpPr>
            <a:cxnSpLocks/>
            <a:stCxn id="16" idx="1"/>
            <a:endCxn id="13" idx="1"/>
          </p:cNvCxnSpPr>
          <p:nvPr/>
        </p:nvCxnSpPr>
        <p:spPr>
          <a:xfrm rot="10800000" flipH="1" flipV="1">
            <a:off x="8102598" y="2824163"/>
            <a:ext cx="1" cy="1028700"/>
          </a:xfrm>
          <a:prstGeom prst="curvedConnector3">
            <a:avLst>
              <a:gd name="adj1" fmla="val -2286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Verbindingslijn: gekromd 43">
            <a:extLst>
              <a:ext uri="{FF2B5EF4-FFF2-40B4-BE49-F238E27FC236}">
                <a16:creationId xmlns:a16="http://schemas.microsoft.com/office/drawing/2014/main" id="{C28D844A-0F35-BC70-8181-F49F117C5E85}"/>
              </a:ext>
            </a:extLst>
          </p:cNvPr>
          <p:cNvCxnSpPr>
            <a:cxnSpLocks/>
            <a:stCxn id="16" idx="1"/>
            <a:endCxn id="9" idx="1"/>
          </p:cNvCxnSpPr>
          <p:nvPr/>
        </p:nvCxnSpPr>
        <p:spPr>
          <a:xfrm rot="10800000" flipH="1" flipV="1">
            <a:off x="8102599" y="2824163"/>
            <a:ext cx="2" cy="2057400"/>
          </a:xfrm>
          <a:prstGeom prst="curvedConnector3">
            <a:avLst>
              <a:gd name="adj1" fmla="val -1143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Verbindingslijn: gekromd 46">
            <a:extLst>
              <a:ext uri="{FF2B5EF4-FFF2-40B4-BE49-F238E27FC236}">
                <a16:creationId xmlns:a16="http://schemas.microsoft.com/office/drawing/2014/main" id="{38EE06EC-4C4F-94AF-C5CA-D16BDE835745}"/>
              </a:ext>
            </a:extLst>
          </p:cNvPr>
          <p:cNvCxnSpPr>
            <a:cxnSpLocks/>
            <a:stCxn id="13" idx="1"/>
            <a:endCxn id="9" idx="1"/>
          </p:cNvCxnSpPr>
          <p:nvPr/>
        </p:nvCxnSpPr>
        <p:spPr>
          <a:xfrm rot="10800000" flipH="1" flipV="1">
            <a:off x="8102599" y="3852863"/>
            <a:ext cx="1" cy="1028700"/>
          </a:xfrm>
          <a:prstGeom prst="curvedConnector3">
            <a:avLst>
              <a:gd name="adj1" fmla="val -2286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EB2F51E7-8D5F-8102-AE80-2D111CDC7FBD}"/>
              </a:ext>
            </a:extLst>
          </p:cNvPr>
          <p:cNvSpPr txBox="1"/>
          <p:nvPr/>
        </p:nvSpPr>
        <p:spPr>
          <a:xfrm rot="16200000">
            <a:off x="5789383" y="3134796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containsZone</a:t>
            </a:r>
            <a:endParaRPr lang="LID4096" dirty="0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9CD6C980-6C39-2D21-DA2D-5BCB8D6933FC}"/>
              </a:ext>
            </a:extLst>
          </p:cNvPr>
          <p:cNvSpPr txBox="1"/>
          <p:nvPr/>
        </p:nvSpPr>
        <p:spPr>
          <a:xfrm rot="5400000">
            <a:off x="9897312" y="3134798"/>
            <a:ext cx="3657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Zone</a:t>
            </a:r>
            <a:endParaRPr lang="LID4096" dirty="0"/>
          </a:p>
        </p:txBody>
      </p:sp>
      <p:sp>
        <p:nvSpPr>
          <p:cNvPr id="55" name="Vierkante haak rechts 54">
            <a:extLst>
              <a:ext uri="{FF2B5EF4-FFF2-40B4-BE49-F238E27FC236}">
                <a16:creationId xmlns:a16="http://schemas.microsoft.com/office/drawing/2014/main" id="{F8545320-A833-9C05-1DD3-8F1332CAFF46}"/>
              </a:ext>
            </a:extLst>
          </p:cNvPr>
          <p:cNvSpPr/>
          <p:nvPr/>
        </p:nvSpPr>
        <p:spPr>
          <a:xfrm>
            <a:off x="11188029" y="1490663"/>
            <a:ext cx="331541" cy="3657600"/>
          </a:xfrm>
          <a:prstGeom prst="rightBracket">
            <a:avLst>
              <a:gd name="adj" fmla="val 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6" name="Verbindingslijn: gekromd 55">
            <a:extLst>
              <a:ext uri="{FF2B5EF4-FFF2-40B4-BE49-F238E27FC236}">
                <a16:creationId xmlns:a16="http://schemas.microsoft.com/office/drawing/2014/main" id="{67DA6562-7A1C-B599-B637-29802335DD4C}"/>
              </a:ext>
            </a:extLst>
          </p:cNvPr>
          <p:cNvCxnSpPr>
            <a:cxnSpLocks/>
          </p:cNvCxnSpPr>
          <p:nvPr/>
        </p:nvCxnSpPr>
        <p:spPr>
          <a:xfrm rot="5400000" flipH="1">
            <a:off x="8102596" y="5889026"/>
            <a:ext cx="266400" cy="266400"/>
          </a:xfrm>
          <a:prstGeom prst="curvedConnector4">
            <a:avLst>
              <a:gd name="adj1" fmla="val -85811"/>
              <a:gd name="adj2" fmla="val 18581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kstvak 62">
            <a:extLst>
              <a:ext uri="{FF2B5EF4-FFF2-40B4-BE49-F238E27FC236}">
                <a16:creationId xmlns:a16="http://schemas.microsoft.com/office/drawing/2014/main" id="{E829D228-4994-5B82-E0FD-3DE7B52B2E66}"/>
              </a:ext>
            </a:extLst>
          </p:cNvPr>
          <p:cNvSpPr txBox="1"/>
          <p:nvPr/>
        </p:nvSpPr>
        <p:spPr>
          <a:xfrm>
            <a:off x="6949391" y="6389089"/>
            <a:ext cx="2306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hasSubElement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065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Building Topology Ontology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8D9EB0-30EA-643C-8610-1F6BC1243E9E}"/>
              </a:ext>
            </a:extLst>
          </p:cNvPr>
          <p:cNvSpPr txBox="1"/>
          <p:nvPr/>
        </p:nvSpPr>
        <p:spPr>
          <a:xfrm>
            <a:off x="838200" y="1690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bot</a:t>
            </a:r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: &lt;https://w3id.org/bot#&gt;</a:t>
            </a:r>
            <a:endParaRPr lang="LID4096" dirty="0">
              <a:solidFill>
                <a:srgbClr val="75C4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8467871" y="4361846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9500194" y="3016251"/>
            <a:ext cx="6" cy="134559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9500195" y="3506248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E829D228-4994-5B82-E0FD-3DE7B52B2E66}"/>
              </a:ext>
            </a:extLst>
          </p:cNvPr>
          <p:cNvSpPr txBox="1"/>
          <p:nvPr/>
        </p:nvSpPr>
        <p:spPr>
          <a:xfrm>
            <a:off x="6617301" y="4525914"/>
            <a:ext cx="2306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interfaceOf</a:t>
            </a:r>
            <a:endParaRPr lang="en-US" b="1" dirty="0"/>
          </a:p>
        </p:txBody>
      </p:sp>
      <p:pic>
        <p:nvPicPr>
          <p:cNvPr id="5" name="Afbeelding 4" descr="Afbeelding met schermopname&#10;&#10;Automatisch gegenereerde beschrijving">
            <a:extLst>
              <a:ext uri="{FF2B5EF4-FFF2-40B4-BE49-F238E27FC236}">
                <a16:creationId xmlns:a16="http://schemas.microsoft.com/office/drawing/2014/main" id="{A327D9D4-F313-19CD-63AE-05EE2CC1F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6" y="2159591"/>
            <a:ext cx="5254753" cy="2740342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FAB6AFB-9A3C-25B4-A1B0-76DF49A16551}"/>
              </a:ext>
            </a:extLst>
          </p:cNvPr>
          <p:cNvSpPr/>
          <p:nvPr/>
        </p:nvSpPr>
        <p:spPr>
          <a:xfrm>
            <a:off x="8467865" y="2482851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Zone</a:t>
            </a:r>
            <a:endParaRPr lang="LID4096" b="1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8ADC2F0-4E3D-3225-92C0-BE25B0C19C92}"/>
              </a:ext>
            </a:extLst>
          </p:cNvPr>
          <p:cNvSpPr/>
          <p:nvPr/>
        </p:nvSpPr>
        <p:spPr>
          <a:xfrm>
            <a:off x="6617301" y="3415016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Interface</a:t>
            </a:r>
            <a:endParaRPr lang="LID4096" b="1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86985B9-7152-F494-B812-24A7E81DC82E}"/>
              </a:ext>
            </a:extLst>
          </p:cNvPr>
          <p:cNvSpPr txBox="1"/>
          <p:nvPr/>
        </p:nvSpPr>
        <p:spPr>
          <a:xfrm>
            <a:off x="6617300" y="2473450"/>
            <a:ext cx="2306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interfaceOf</a:t>
            </a:r>
            <a:endParaRPr lang="en-US" b="1" dirty="0"/>
          </a:p>
        </p:txBody>
      </p: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15E409C0-B563-CF90-F087-C89FFB473C78}"/>
              </a:ext>
            </a:extLst>
          </p:cNvPr>
          <p:cNvCxnSpPr>
            <a:cxnSpLocks/>
            <a:stCxn id="11" idx="0"/>
            <a:endCxn id="6" idx="1"/>
          </p:cNvCxnSpPr>
          <p:nvPr/>
        </p:nvCxnSpPr>
        <p:spPr>
          <a:xfrm rot="5400000" flipH="1" flipV="1">
            <a:off x="7726015" y="2673167"/>
            <a:ext cx="665465" cy="818235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C3DD0AB0-7F63-7957-7FD8-13EF8A5334B2}"/>
              </a:ext>
            </a:extLst>
          </p:cNvPr>
          <p:cNvCxnSpPr>
            <a:cxnSpLocks/>
            <a:stCxn id="11" idx="2"/>
            <a:endCxn id="8" idx="1"/>
          </p:cNvCxnSpPr>
          <p:nvPr/>
        </p:nvCxnSpPr>
        <p:spPr>
          <a:xfrm rot="16200000" flipH="1">
            <a:off x="7718685" y="3879360"/>
            <a:ext cx="680130" cy="818241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86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20D6875-6A68-B48D-AA5D-0A98C3832D11}"/>
              </a:ext>
            </a:extLst>
          </p:cNvPr>
          <p:cNvSpPr/>
          <p:nvPr/>
        </p:nvSpPr>
        <p:spPr>
          <a:xfrm>
            <a:off x="8629651" y="46148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Wall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32DFAB1-D276-FD7F-2AD3-FBF7E9247F74}"/>
              </a:ext>
            </a:extLst>
          </p:cNvPr>
          <p:cNvSpPr/>
          <p:nvPr/>
        </p:nvSpPr>
        <p:spPr>
          <a:xfrm>
            <a:off x="9359453" y="564356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</a:t>
            </a:r>
            <a:r>
              <a:rPr lang="en-US" b="1" dirty="0"/>
              <a:t>Damage</a:t>
            </a:r>
            <a:endParaRPr lang="LID4096" b="1" dirty="0"/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42025A6A-4C2C-099D-8012-5CFFD6AD400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7347858" y="4881563"/>
            <a:ext cx="1281793" cy="10287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3F19F15B-6719-FC89-0388-16ABA01DED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779231" y="5031012"/>
            <a:ext cx="495300" cy="72980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9B409B1-6281-8F4C-0B76-FE263B273FDF}"/>
              </a:ext>
            </a:extLst>
          </p:cNvPr>
          <p:cNvSpPr/>
          <p:nvPr/>
        </p:nvSpPr>
        <p:spPr>
          <a:xfrm>
            <a:off x="9105904" y="3585092"/>
            <a:ext cx="2580820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ThermalInsulation</a:t>
            </a:r>
            <a:endParaRPr lang="LID4096" b="1" dirty="0"/>
          </a:p>
        </p:txBody>
      </p: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19D71350-5BFA-123C-B1A6-429D4E034356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rot="5400000" flipH="1" flipV="1">
            <a:off x="9780962" y="3999511"/>
            <a:ext cx="496371" cy="734334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A5FCEE0E-6EA7-1C3F-E700-61457FB3CED4}"/>
              </a:ext>
            </a:extLst>
          </p:cNvPr>
          <p:cNvSpPr/>
          <p:nvPr/>
        </p:nvSpPr>
        <p:spPr>
          <a:xfrm>
            <a:off x="1497692" y="1670051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</a:t>
            </a:r>
            <a:r>
              <a:rPr lang="en-US" b="1" dirty="0"/>
              <a:t>Geometry</a:t>
            </a:r>
            <a:endParaRPr lang="LID4096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44309CF-49BA-CF9D-407C-D65DB0F79313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936751"/>
            <a:ext cx="1720850" cy="8874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09A8ABD1-2998-DF24-37A1-F8105CFCDBED}"/>
              </a:ext>
            </a:extLst>
          </p:cNvPr>
          <p:cNvSpPr/>
          <p:nvPr/>
        </p:nvSpPr>
        <p:spPr>
          <a:xfrm>
            <a:off x="1497692" y="3483234"/>
            <a:ext cx="2064657" cy="5334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</a:t>
            </a:r>
            <a:r>
              <a:rPr lang="en-US" b="1" dirty="0"/>
              <a:t>LectureRoom</a:t>
            </a:r>
            <a:endParaRPr lang="LID4096" b="1" dirty="0"/>
          </a:p>
        </p:txBody>
      </p: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6C093286-3EEC-B85A-FAA8-567C2CB77F23}"/>
              </a:ext>
            </a:extLst>
          </p:cNvPr>
          <p:cNvCxnSpPr>
            <a:cxnSpLocks/>
            <a:stCxn id="9" idx="1"/>
            <a:endCxn id="40" idx="3"/>
          </p:cNvCxnSpPr>
          <p:nvPr/>
        </p:nvCxnSpPr>
        <p:spPr>
          <a:xfrm rot="10800000">
            <a:off x="3562349" y="3749935"/>
            <a:ext cx="1720852" cy="1131629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AF09BD99-FFBC-218D-3BAE-3B687FA97AC1}"/>
              </a:ext>
            </a:extLst>
          </p:cNvPr>
          <p:cNvSpPr/>
          <p:nvPr/>
        </p:nvSpPr>
        <p:spPr>
          <a:xfrm>
            <a:off x="9363985" y="673614"/>
            <a:ext cx="2064657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</a:t>
            </a:r>
            <a:r>
              <a:rPr lang="en-US" b="1" dirty="0"/>
              <a:t>City</a:t>
            </a:r>
            <a:endParaRPr lang="LID4096" b="1" dirty="0"/>
          </a:p>
        </p:txBody>
      </p: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EB4DD61B-A18A-EA55-C526-B4191C0E17BA}"/>
              </a:ext>
            </a:extLst>
          </p:cNvPr>
          <p:cNvCxnSpPr>
            <a:cxnSpLocks/>
            <a:stCxn id="17" idx="3"/>
            <a:endCxn id="48" idx="2"/>
          </p:cNvCxnSpPr>
          <p:nvPr/>
        </p:nvCxnSpPr>
        <p:spPr>
          <a:xfrm flipV="1">
            <a:off x="7347855" y="1207014"/>
            <a:ext cx="3048459" cy="550349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A980D338-EA89-439E-3E8A-BC40423BFA26}"/>
              </a:ext>
            </a:extLst>
          </p:cNvPr>
          <p:cNvSpPr/>
          <p:nvPr/>
        </p:nvSpPr>
        <p:spPr>
          <a:xfrm>
            <a:off x="1029155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</a:t>
            </a:r>
            <a:r>
              <a:rPr lang="en-US" b="1" dirty="0"/>
              <a:t>Temperature</a:t>
            </a:r>
            <a:endParaRPr lang="LID4096" b="1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4A0FCE11-A0B7-B968-AE94-FC742DCF3BBB}"/>
              </a:ext>
            </a:extLst>
          </p:cNvPr>
          <p:cNvSpPr/>
          <p:nvPr/>
        </p:nvSpPr>
        <p:spPr>
          <a:xfrm>
            <a:off x="1497691" y="5807633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</a:t>
            </a:r>
            <a:r>
              <a:rPr lang="en-US" b="1" dirty="0"/>
              <a:t>Sensor</a:t>
            </a:r>
            <a:endParaRPr lang="LID4096" b="1" dirty="0"/>
          </a:p>
        </p:txBody>
      </p:sp>
      <p:cxnSp>
        <p:nvCxnSpPr>
          <p:cNvPr id="59" name="Verbindingslijn: gekromd 58">
            <a:extLst>
              <a:ext uri="{FF2B5EF4-FFF2-40B4-BE49-F238E27FC236}">
                <a16:creationId xmlns:a16="http://schemas.microsoft.com/office/drawing/2014/main" id="{5A0306B9-6E65-7B75-1D51-AB6D3F163FB3}"/>
              </a:ext>
            </a:extLst>
          </p:cNvPr>
          <p:cNvCxnSpPr>
            <a:cxnSpLocks/>
            <a:stCxn id="8" idx="1"/>
            <a:endCxn id="58" idx="3"/>
          </p:cNvCxnSpPr>
          <p:nvPr/>
        </p:nvCxnSpPr>
        <p:spPr>
          <a:xfrm rot="10800000" flipV="1">
            <a:off x="3562349" y="5910263"/>
            <a:ext cx="1720853" cy="16407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kromd 61">
            <a:extLst>
              <a:ext uri="{FF2B5EF4-FFF2-40B4-BE49-F238E27FC236}">
                <a16:creationId xmlns:a16="http://schemas.microsoft.com/office/drawing/2014/main" id="{DD9CC774-DF1A-476D-D351-F16B69775215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16200000" flipV="1">
            <a:off x="1966067" y="5243680"/>
            <a:ext cx="659370" cy="46853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kromd 65">
            <a:extLst>
              <a:ext uri="{FF2B5EF4-FFF2-40B4-BE49-F238E27FC236}">
                <a16:creationId xmlns:a16="http://schemas.microsoft.com/office/drawing/2014/main" id="{B8875ACC-F6B9-7AC5-844F-09161F162FAC}"/>
              </a:ext>
            </a:extLst>
          </p:cNvPr>
          <p:cNvCxnSpPr>
            <a:cxnSpLocks/>
            <a:stCxn id="57" idx="0"/>
            <a:endCxn id="40" idx="2"/>
          </p:cNvCxnSpPr>
          <p:nvPr/>
        </p:nvCxnSpPr>
        <p:spPr>
          <a:xfrm rot="5400000" flipH="1" flipV="1">
            <a:off x="1996638" y="4081481"/>
            <a:ext cx="598229" cy="46853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26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2" grpId="0" animBg="1"/>
      <p:bldP spid="33" grpId="0" animBg="1"/>
      <p:bldP spid="40" grpId="0" animBg="1"/>
      <p:bldP spid="48" grpId="0" animBg="1"/>
      <p:bldP spid="57" grpId="0" animBg="1"/>
      <p:bldP spid="5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 </a:t>
            </a:r>
            <a:r>
              <a:rPr lang="en-US" b="1" i="1" dirty="0">
                <a:solidFill>
                  <a:srgbClr val="0070C0"/>
                </a:solidFill>
              </a:rPr>
              <a:t>with geometry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A5FCEE0E-6EA7-1C3F-E700-61457FB3CED4}"/>
              </a:ext>
            </a:extLst>
          </p:cNvPr>
          <p:cNvSpPr/>
          <p:nvPr/>
        </p:nvSpPr>
        <p:spPr>
          <a:xfrm>
            <a:off x="1497692" y="1670051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</a:t>
            </a:r>
            <a:r>
              <a:rPr lang="en-US" b="1" dirty="0"/>
              <a:t>Geometry</a:t>
            </a:r>
            <a:endParaRPr lang="LID4096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44309CF-49BA-CF9D-407C-D65DB0F79313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936751"/>
            <a:ext cx="1720850" cy="8874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9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for Managing Geometry OMG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2730955" y="342900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hasGeometry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902857" y="3162300"/>
            <a:ext cx="190681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4809672" y="2895600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omg:</a:t>
            </a:r>
            <a:r>
              <a:rPr lang="en-US" b="1" dirty="0" err="1"/>
              <a:t>Geometry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838200" y="2895600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&lt;object&gt;</a:t>
            </a:r>
            <a:endParaRPr lang="LID4096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CB3EEBA-8EED-4298-AE55-3A25C110A4C4}"/>
              </a:ext>
            </a:extLst>
          </p:cNvPr>
          <p:cNvSpPr txBox="1"/>
          <p:nvPr/>
        </p:nvSpPr>
        <p:spPr>
          <a:xfrm>
            <a:off x="5635513" y="3429000"/>
            <a:ext cx="438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hasSimpleGeometryDescription</a:t>
            </a:r>
            <a:endParaRPr lang="LID4096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69563F5-AA65-C39E-758E-F7025E008A76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6874329" y="3162300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8ABD65ED-567A-6EE6-72CB-A74784602A10}"/>
              </a:ext>
            </a:extLst>
          </p:cNvPr>
          <p:cNvSpPr/>
          <p:nvPr/>
        </p:nvSpPr>
        <p:spPr>
          <a:xfrm>
            <a:off x="8782504" y="2895600"/>
            <a:ext cx="2233839" cy="533400"/>
          </a:xfrm>
          <a:prstGeom prst="roundRect">
            <a:avLst>
              <a:gd name="adj" fmla="val 0"/>
            </a:avLst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“”^^</a:t>
            </a:r>
            <a:r>
              <a:rPr lang="en-US" dirty="0" err="1"/>
              <a:t>geo:</a:t>
            </a:r>
            <a:r>
              <a:rPr lang="en-US" b="1" dirty="0" err="1"/>
              <a:t>wktLiteral</a:t>
            </a:r>
            <a:endParaRPr lang="LID4096" b="1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E46489C-8DC9-6599-A936-1B588B5C3174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ED0B70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rgbClr val="ED0B70"/>
                </a:solidFill>
                <a:effectLst/>
                <a:latin typeface="Consolas" panose="020B0609020204030204" pitchFamily="49" charset="0"/>
              </a:rPr>
              <a:t>omg</a:t>
            </a:r>
            <a:r>
              <a:rPr lang="nl-NL" dirty="0">
                <a:solidFill>
                  <a:srgbClr val="ED0B70"/>
                </a:solidFill>
                <a:effectLst/>
                <a:latin typeface="Consolas" panose="020B0609020204030204" pitchFamily="49" charset="0"/>
              </a:rPr>
              <a:t>: &lt;https://w3id.org/omg#&gt;</a:t>
            </a:r>
            <a:endParaRPr lang="LID4096" dirty="0">
              <a:solidFill>
                <a:srgbClr val="ED0B7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8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for Managing Geometry OMG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2730955" y="6176963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hasGeometry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02857" y="5910263"/>
            <a:ext cx="190681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4809672" y="5643563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omg:</a:t>
            </a:r>
            <a:r>
              <a:rPr lang="en-US" b="1" dirty="0" err="1"/>
              <a:t>Geometry</a:t>
            </a:r>
            <a:endParaRPr lang="LID4096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CB3EEBA-8EED-4298-AE55-3A25C110A4C4}"/>
              </a:ext>
            </a:extLst>
          </p:cNvPr>
          <p:cNvSpPr txBox="1"/>
          <p:nvPr/>
        </p:nvSpPr>
        <p:spPr>
          <a:xfrm>
            <a:off x="5635513" y="6176963"/>
            <a:ext cx="438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hasSimpleGeometryDescription</a:t>
            </a:r>
            <a:endParaRPr lang="LID4096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69563F5-AA65-C39E-758E-F7025E008A76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6874329" y="5910263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8ABD65ED-567A-6EE6-72CB-A74784602A10}"/>
              </a:ext>
            </a:extLst>
          </p:cNvPr>
          <p:cNvSpPr/>
          <p:nvPr/>
        </p:nvSpPr>
        <p:spPr>
          <a:xfrm>
            <a:off x="8782504" y="5643563"/>
            <a:ext cx="2233839" cy="533400"/>
          </a:xfrm>
          <a:prstGeom prst="roundRect">
            <a:avLst>
              <a:gd name="adj" fmla="val 0"/>
            </a:avLst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“”^^</a:t>
            </a:r>
            <a:r>
              <a:rPr lang="en-US" dirty="0" err="1"/>
              <a:t>geo:</a:t>
            </a:r>
            <a:r>
              <a:rPr lang="en-US" b="1" dirty="0" err="1"/>
              <a:t>wktLiteral</a:t>
            </a:r>
            <a:endParaRPr lang="LID4096" b="1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CAC5ACA4-CED1-13AF-3E51-A38D1B5842D0}"/>
              </a:ext>
            </a:extLst>
          </p:cNvPr>
          <p:cNvSpPr/>
          <p:nvPr/>
        </p:nvSpPr>
        <p:spPr>
          <a:xfrm>
            <a:off x="836840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63E9C85D-C1D8-7A2D-A683-B8B78000C870}"/>
              </a:ext>
            </a:extLst>
          </p:cNvPr>
          <p:cNvSpPr/>
          <p:nvPr/>
        </p:nvSpPr>
        <p:spPr>
          <a:xfrm>
            <a:off x="836840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DF41A252-B1C0-2AB9-15D6-6E7775D08D35}"/>
              </a:ext>
            </a:extLst>
          </p:cNvPr>
          <p:cNvSpPr/>
          <p:nvPr/>
        </p:nvSpPr>
        <p:spPr>
          <a:xfrm>
            <a:off x="836839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8D1A36C-FE83-DBF2-2789-078E29E94942}"/>
              </a:ext>
            </a:extLst>
          </p:cNvPr>
          <p:cNvSpPr txBox="1"/>
          <p:nvPr/>
        </p:nvSpPr>
        <p:spPr>
          <a:xfrm>
            <a:off x="1869166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93A5762-0FA9-3B7A-E30B-0E741631DB5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1869166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A444121-B63D-6258-B03A-2379F8CA53AC}"/>
              </a:ext>
            </a:extLst>
          </p:cNvPr>
          <p:cNvSpPr/>
          <p:nvPr/>
        </p:nvSpPr>
        <p:spPr>
          <a:xfrm>
            <a:off x="836838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89CD61FE-B928-41AB-8B0C-FF00C299A087}"/>
              </a:ext>
            </a:extLst>
          </p:cNvPr>
          <p:cNvSpPr/>
          <p:nvPr/>
        </p:nvSpPr>
        <p:spPr>
          <a:xfrm>
            <a:off x="836837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C207257A-4111-C64C-3B7A-F1F37C965C2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869167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EB814DE-C136-F99A-7EA2-C8595C1E1A74}"/>
              </a:ext>
            </a:extLst>
          </p:cNvPr>
          <p:cNvSpPr txBox="1"/>
          <p:nvPr/>
        </p:nvSpPr>
        <p:spPr>
          <a:xfrm>
            <a:off x="1869166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DE9D3-FF10-E399-9894-B36B6FD4CC9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1869168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B23D6D35-A8F2-0C5B-EC0C-48C3AE0B145D}"/>
              </a:ext>
            </a:extLst>
          </p:cNvPr>
          <p:cNvSpPr txBox="1"/>
          <p:nvPr/>
        </p:nvSpPr>
        <p:spPr>
          <a:xfrm>
            <a:off x="1869165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EBC16EE8-A798-53E6-3122-631B14C55E22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1869169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4B3A9E6-A005-961D-C4D1-121EB54AAECC}"/>
              </a:ext>
            </a:extLst>
          </p:cNvPr>
          <p:cNvSpPr txBox="1"/>
          <p:nvPr/>
        </p:nvSpPr>
        <p:spPr>
          <a:xfrm>
            <a:off x="1869164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0F08DC9E-2B2A-DF20-9099-84A528E0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72" y="1825625"/>
            <a:ext cx="6544128" cy="4351338"/>
          </a:xfrm>
        </p:spPr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Combine BOT and OMG using an object property </a:t>
            </a:r>
            <a:r>
              <a:rPr lang="en-US" b="1" dirty="0" err="1"/>
              <a:t>omg:hasGeometry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9494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20D6875-6A68-B48D-AA5D-0A98C3832D11}"/>
              </a:ext>
            </a:extLst>
          </p:cNvPr>
          <p:cNvSpPr/>
          <p:nvPr/>
        </p:nvSpPr>
        <p:spPr>
          <a:xfrm>
            <a:off x="8629651" y="46148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Wall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32DFAB1-D276-FD7F-2AD3-FBF7E9247F74}"/>
              </a:ext>
            </a:extLst>
          </p:cNvPr>
          <p:cNvSpPr/>
          <p:nvPr/>
        </p:nvSpPr>
        <p:spPr>
          <a:xfrm>
            <a:off x="9359453" y="564356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</a:t>
            </a:r>
            <a:r>
              <a:rPr lang="en-US" b="1" dirty="0"/>
              <a:t>Damage</a:t>
            </a:r>
            <a:endParaRPr lang="LID4096" b="1" dirty="0"/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42025A6A-4C2C-099D-8012-5CFFD6AD400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7347858" y="4881563"/>
            <a:ext cx="1281793" cy="10287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3F19F15B-6719-FC89-0388-16ABA01DED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779231" y="5031012"/>
            <a:ext cx="495300" cy="72980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9B409B1-6281-8F4C-0B76-FE263B273FDF}"/>
              </a:ext>
            </a:extLst>
          </p:cNvPr>
          <p:cNvSpPr/>
          <p:nvPr/>
        </p:nvSpPr>
        <p:spPr>
          <a:xfrm>
            <a:off x="9105904" y="3585092"/>
            <a:ext cx="2580820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ThermalInsulation</a:t>
            </a:r>
            <a:endParaRPr lang="LID4096" b="1" dirty="0"/>
          </a:p>
        </p:txBody>
      </p: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19D71350-5BFA-123C-B1A6-429D4E034356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rot="5400000" flipH="1" flipV="1">
            <a:off x="9780962" y="3999511"/>
            <a:ext cx="496371" cy="734334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A5FCEE0E-6EA7-1C3F-E700-61457FB3CED4}"/>
              </a:ext>
            </a:extLst>
          </p:cNvPr>
          <p:cNvSpPr/>
          <p:nvPr/>
        </p:nvSpPr>
        <p:spPr>
          <a:xfrm>
            <a:off x="1497692" y="1670051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</a:t>
            </a:r>
            <a:r>
              <a:rPr lang="en-US" b="1" dirty="0"/>
              <a:t>Geometry</a:t>
            </a:r>
            <a:endParaRPr lang="LID4096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44309CF-49BA-CF9D-407C-D65DB0F79313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936751"/>
            <a:ext cx="1720850" cy="8874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09A8ABD1-2998-DF24-37A1-F8105CFCDBED}"/>
              </a:ext>
            </a:extLst>
          </p:cNvPr>
          <p:cNvSpPr/>
          <p:nvPr/>
        </p:nvSpPr>
        <p:spPr>
          <a:xfrm>
            <a:off x="1497692" y="3483234"/>
            <a:ext cx="2064657" cy="5334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</a:t>
            </a:r>
            <a:r>
              <a:rPr lang="en-US" b="1" dirty="0"/>
              <a:t>LectureRoom</a:t>
            </a:r>
            <a:endParaRPr lang="LID4096" b="1" dirty="0"/>
          </a:p>
        </p:txBody>
      </p: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6C093286-3EEC-B85A-FAA8-567C2CB77F23}"/>
              </a:ext>
            </a:extLst>
          </p:cNvPr>
          <p:cNvCxnSpPr>
            <a:cxnSpLocks/>
            <a:stCxn id="9" idx="1"/>
            <a:endCxn id="40" idx="3"/>
          </p:cNvCxnSpPr>
          <p:nvPr/>
        </p:nvCxnSpPr>
        <p:spPr>
          <a:xfrm rot="10800000">
            <a:off x="3562349" y="3749935"/>
            <a:ext cx="1720852" cy="1131629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AF09BD99-FFBC-218D-3BAE-3B687FA97AC1}"/>
              </a:ext>
            </a:extLst>
          </p:cNvPr>
          <p:cNvSpPr/>
          <p:nvPr/>
        </p:nvSpPr>
        <p:spPr>
          <a:xfrm>
            <a:off x="9363985" y="673614"/>
            <a:ext cx="2064657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</a:t>
            </a:r>
            <a:r>
              <a:rPr lang="en-US" b="1" dirty="0"/>
              <a:t>City</a:t>
            </a:r>
            <a:endParaRPr lang="LID4096" b="1" dirty="0"/>
          </a:p>
        </p:txBody>
      </p: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EB4DD61B-A18A-EA55-C526-B4191C0E17BA}"/>
              </a:ext>
            </a:extLst>
          </p:cNvPr>
          <p:cNvCxnSpPr>
            <a:cxnSpLocks/>
            <a:stCxn id="17" idx="3"/>
            <a:endCxn id="48" idx="2"/>
          </p:cNvCxnSpPr>
          <p:nvPr/>
        </p:nvCxnSpPr>
        <p:spPr>
          <a:xfrm flipV="1">
            <a:off x="7347855" y="1207014"/>
            <a:ext cx="3048459" cy="550349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A980D338-EA89-439E-3E8A-BC40423BFA26}"/>
              </a:ext>
            </a:extLst>
          </p:cNvPr>
          <p:cNvSpPr/>
          <p:nvPr/>
        </p:nvSpPr>
        <p:spPr>
          <a:xfrm>
            <a:off x="1029155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</a:t>
            </a:r>
            <a:r>
              <a:rPr lang="en-US" b="1" dirty="0"/>
              <a:t>Temperature</a:t>
            </a:r>
            <a:endParaRPr lang="LID4096" b="1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4A0FCE11-A0B7-B968-AE94-FC742DCF3BBB}"/>
              </a:ext>
            </a:extLst>
          </p:cNvPr>
          <p:cNvSpPr/>
          <p:nvPr/>
        </p:nvSpPr>
        <p:spPr>
          <a:xfrm>
            <a:off x="1497691" y="5807633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</a:t>
            </a:r>
            <a:r>
              <a:rPr lang="en-US" b="1" dirty="0"/>
              <a:t>Sensor</a:t>
            </a:r>
            <a:endParaRPr lang="LID4096" b="1" dirty="0"/>
          </a:p>
        </p:txBody>
      </p:sp>
      <p:cxnSp>
        <p:nvCxnSpPr>
          <p:cNvPr id="59" name="Verbindingslijn: gekromd 58">
            <a:extLst>
              <a:ext uri="{FF2B5EF4-FFF2-40B4-BE49-F238E27FC236}">
                <a16:creationId xmlns:a16="http://schemas.microsoft.com/office/drawing/2014/main" id="{5A0306B9-6E65-7B75-1D51-AB6D3F163FB3}"/>
              </a:ext>
            </a:extLst>
          </p:cNvPr>
          <p:cNvCxnSpPr>
            <a:cxnSpLocks/>
            <a:stCxn id="8" idx="1"/>
            <a:endCxn id="58" idx="3"/>
          </p:cNvCxnSpPr>
          <p:nvPr/>
        </p:nvCxnSpPr>
        <p:spPr>
          <a:xfrm rot="10800000" flipV="1">
            <a:off x="3562349" y="5910263"/>
            <a:ext cx="1720853" cy="16407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kromd 61">
            <a:extLst>
              <a:ext uri="{FF2B5EF4-FFF2-40B4-BE49-F238E27FC236}">
                <a16:creationId xmlns:a16="http://schemas.microsoft.com/office/drawing/2014/main" id="{DD9CC774-DF1A-476D-D351-F16B69775215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16200000" flipV="1">
            <a:off x="1966067" y="5243680"/>
            <a:ext cx="659370" cy="46853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kromd 65">
            <a:extLst>
              <a:ext uri="{FF2B5EF4-FFF2-40B4-BE49-F238E27FC236}">
                <a16:creationId xmlns:a16="http://schemas.microsoft.com/office/drawing/2014/main" id="{B8875ACC-F6B9-7AC5-844F-09161F162FAC}"/>
              </a:ext>
            </a:extLst>
          </p:cNvPr>
          <p:cNvCxnSpPr>
            <a:cxnSpLocks/>
            <a:stCxn id="57" idx="0"/>
            <a:endCxn id="40" idx="2"/>
          </p:cNvCxnSpPr>
          <p:nvPr/>
        </p:nvCxnSpPr>
        <p:spPr>
          <a:xfrm rot="5400000" flipH="1" flipV="1">
            <a:off x="1996638" y="4081481"/>
            <a:ext cx="598229" cy="46853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languages in semantic web stack</a:t>
            </a:r>
            <a:endParaRPr lang="LID4096" b="1" dirty="0">
              <a:solidFill>
                <a:srgbClr val="0070C0"/>
              </a:solidFill>
            </a:endParaRPr>
          </a:p>
        </p:txBody>
      </p:sp>
      <p:grpSp>
        <p:nvGrpSpPr>
          <p:cNvPr id="56" name="Groep 55">
            <a:extLst>
              <a:ext uri="{FF2B5EF4-FFF2-40B4-BE49-F238E27FC236}">
                <a16:creationId xmlns:a16="http://schemas.microsoft.com/office/drawing/2014/main" id="{975AF750-5448-0C1B-23CD-FBF93B510B2B}"/>
              </a:ext>
            </a:extLst>
          </p:cNvPr>
          <p:cNvGrpSpPr/>
          <p:nvPr/>
        </p:nvGrpSpPr>
        <p:grpSpPr>
          <a:xfrm>
            <a:off x="3135733" y="1460500"/>
            <a:ext cx="5920534" cy="4874784"/>
            <a:chOff x="2465661" y="365125"/>
            <a:chExt cx="7250891" cy="5970159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713A5FB4-CB6C-1FC7-9565-ADBFD877F555}"/>
                </a:ext>
              </a:extLst>
            </p:cNvPr>
            <p:cNvSpPr/>
            <p:nvPr/>
          </p:nvSpPr>
          <p:spPr>
            <a:xfrm>
              <a:off x="2475449" y="5756444"/>
              <a:ext cx="6560191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The web </a:t>
              </a:r>
              <a:r>
                <a:rPr lang="en-US" sz="1600" b="1" dirty="0">
                  <a:solidFill>
                    <a:schemeClr val="tx1"/>
                  </a:solidFill>
                </a:rPr>
                <a:t>URI IRI HTTP UNICODE AUTH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B43B05BE-5CCF-3931-5EC4-DFA82CC0AE1F}"/>
                </a:ext>
              </a:extLst>
            </p:cNvPr>
            <p:cNvSpPr/>
            <p:nvPr/>
          </p:nvSpPr>
          <p:spPr>
            <a:xfrm>
              <a:off x="5803082" y="5101404"/>
              <a:ext cx="3232557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Syntax </a:t>
              </a:r>
              <a:r>
                <a:rPr lang="en-US" sz="1600" b="1" dirty="0">
                  <a:solidFill>
                    <a:schemeClr val="tx1"/>
                  </a:solidFill>
                </a:rPr>
                <a:t>XML TTL JSON-LD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F0D54420-E986-7000-7B5D-DEE0E75EE926}"/>
                </a:ext>
              </a:extLst>
            </p:cNvPr>
            <p:cNvSpPr/>
            <p:nvPr/>
          </p:nvSpPr>
          <p:spPr>
            <a:xfrm>
              <a:off x="2475448" y="5025204"/>
              <a:ext cx="3232557" cy="65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D037DDA8-DC24-9F03-6084-9C568E3D60FA}"/>
                </a:ext>
              </a:extLst>
            </p:cNvPr>
            <p:cNvSpPr/>
            <p:nvPr/>
          </p:nvSpPr>
          <p:spPr>
            <a:xfrm>
              <a:off x="2475448" y="4446364"/>
              <a:ext cx="6560191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Data interchange </a:t>
              </a:r>
              <a:r>
                <a:rPr lang="en-US" sz="1600" b="1" dirty="0">
                  <a:solidFill>
                    <a:schemeClr val="tx1"/>
                  </a:solidFill>
                </a:rPr>
                <a:t>RDF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25A7EDC5-06BB-40ED-01B6-984BBA7E0D37}"/>
                </a:ext>
              </a:extLst>
            </p:cNvPr>
            <p:cNvSpPr/>
            <p:nvPr/>
          </p:nvSpPr>
          <p:spPr>
            <a:xfrm>
              <a:off x="2475448" y="2983884"/>
              <a:ext cx="2128010" cy="1386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Querying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SPARQL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88258D71-D60E-A133-9A8D-94785AFA4F7B}"/>
                </a:ext>
              </a:extLst>
            </p:cNvPr>
            <p:cNvSpPr/>
            <p:nvPr/>
          </p:nvSpPr>
          <p:spPr>
            <a:xfrm>
              <a:off x="6921622" y="2983884"/>
              <a:ext cx="2114017" cy="1386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Rules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RIF SHACL SWRL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AE31309C-8DDC-B79E-D549-D8F839725AA8}"/>
                </a:ext>
              </a:extLst>
            </p:cNvPr>
            <p:cNvSpPr/>
            <p:nvPr/>
          </p:nvSpPr>
          <p:spPr>
            <a:xfrm>
              <a:off x="4691538" y="2983884"/>
              <a:ext cx="2128010" cy="1386280"/>
            </a:xfrm>
            <a:prstGeom prst="rect">
              <a:avLst/>
            </a:prstGeom>
            <a:solidFill>
              <a:srgbClr val="75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Models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OWL RDFS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5C433639-3849-803B-D6F9-C9B2F5854101}"/>
                </a:ext>
              </a:extLst>
            </p:cNvPr>
            <p:cNvSpPr/>
            <p:nvPr/>
          </p:nvSpPr>
          <p:spPr>
            <a:xfrm>
              <a:off x="2475449" y="2328844"/>
              <a:ext cx="5360566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Unifying logic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8C99077E-2C0F-D820-0A5D-228203E28169}"/>
                </a:ext>
              </a:extLst>
            </p:cNvPr>
            <p:cNvSpPr/>
            <p:nvPr/>
          </p:nvSpPr>
          <p:spPr>
            <a:xfrm>
              <a:off x="7938090" y="2252644"/>
              <a:ext cx="1087761" cy="65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D3109C91-ECD1-2F64-B39E-7B4CDABA561C}"/>
                </a:ext>
              </a:extLst>
            </p:cNvPr>
            <p:cNvSpPr/>
            <p:nvPr/>
          </p:nvSpPr>
          <p:spPr>
            <a:xfrm>
              <a:off x="2465661" y="1673804"/>
              <a:ext cx="6560190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Proof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DA5AEE8D-B8E1-EC5C-A3CA-625B971E7AE1}"/>
                </a:ext>
              </a:extLst>
            </p:cNvPr>
            <p:cNvSpPr/>
            <p:nvPr/>
          </p:nvSpPr>
          <p:spPr>
            <a:xfrm>
              <a:off x="2475448" y="1018764"/>
              <a:ext cx="7241104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Trust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9F7D0484-E529-1D90-9E3A-9EFD9E9DA9B4}"/>
                </a:ext>
              </a:extLst>
            </p:cNvPr>
            <p:cNvSpPr/>
            <p:nvPr/>
          </p:nvSpPr>
          <p:spPr>
            <a:xfrm>
              <a:off x="2475448" y="365125"/>
              <a:ext cx="7241104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User interfaces &amp; applications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C211D7AB-0C1F-D174-357B-8BA14ED6FF56}"/>
                </a:ext>
              </a:extLst>
            </p:cNvPr>
            <p:cNvSpPr/>
            <p:nvPr/>
          </p:nvSpPr>
          <p:spPr>
            <a:xfrm rot="5400000">
              <a:off x="7096392" y="3715124"/>
              <a:ext cx="4661480" cy="578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Cryptography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914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 </a:t>
            </a:r>
            <a:r>
              <a:rPr lang="en-US" b="1" i="1" dirty="0">
                <a:solidFill>
                  <a:srgbClr val="0070C0"/>
                </a:solidFill>
              </a:rPr>
              <a:t>with specific elements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20D6875-6A68-B48D-AA5D-0A98C3832D11}"/>
              </a:ext>
            </a:extLst>
          </p:cNvPr>
          <p:cNvSpPr/>
          <p:nvPr/>
        </p:nvSpPr>
        <p:spPr>
          <a:xfrm>
            <a:off x="8629651" y="46148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Wall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32DFAB1-D276-FD7F-2AD3-FBF7E9247F74}"/>
              </a:ext>
            </a:extLst>
          </p:cNvPr>
          <p:cNvSpPr/>
          <p:nvPr/>
        </p:nvSpPr>
        <p:spPr>
          <a:xfrm>
            <a:off x="9359453" y="564356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</a:t>
            </a:r>
            <a:r>
              <a:rPr lang="en-US" b="1" dirty="0"/>
              <a:t>Damage</a:t>
            </a:r>
            <a:endParaRPr lang="LID4096" b="1" dirty="0"/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42025A6A-4C2C-099D-8012-5CFFD6AD400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7347858" y="4881563"/>
            <a:ext cx="1281793" cy="10287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3F19F15B-6719-FC89-0388-16ABA01DED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779231" y="5031012"/>
            <a:ext cx="495300" cy="72980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952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Built Element Ontology BEO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32D88E7-8FD4-DB65-05CD-5532DC53B62B}"/>
              </a:ext>
            </a:extLst>
          </p:cNvPr>
          <p:cNvSpPr txBox="1"/>
          <p:nvPr/>
        </p:nvSpPr>
        <p:spPr>
          <a:xfrm>
            <a:off x="1976213" y="2106097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rdfs:</a:t>
            </a:r>
            <a:r>
              <a:rPr lang="en-US" b="1" dirty="0" err="1"/>
              <a:t>hasSubClass</a:t>
            </a:r>
            <a:endParaRPr lang="LID4096" b="1" dirty="0"/>
          </a:p>
        </p:txBody>
      </p: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DB82BA53-AD15-A61A-9978-0078C664045A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1870528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0829012D-7938-DA7E-644F-4B004A657CCC}"/>
              </a:ext>
            </a:extLst>
          </p:cNvPr>
          <p:cNvSpPr/>
          <p:nvPr/>
        </p:nvSpPr>
        <p:spPr>
          <a:xfrm>
            <a:off x="838199" y="25574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1357BFBD-B7A8-0663-C541-1DC039CD91C5}"/>
              </a:ext>
            </a:extLst>
          </p:cNvPr>
          <p:cNvSpPr/>
          <p:nvPr/>
        </p:nvSpPr>
        <p:spPr>
          <a:xfrm>
            <a:off x="838200" y="14906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Product</a:t>
            </a:r>
            <a:endParaRPr lang="LID4096" dirty="0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41F6F30E-E808-34AB-9CC8-C3312775972F}"/>
              </a:ext>
            </a:extLst>
          </p:cNvPr>
          <p:cNvSpPr/>
          <p:nvPr/>
        </p:nvSpPr>
        <p:spPr>
          <a:xfrm>
            <a:off x="838199" y="36242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BuiltElement</a:t>
            </a:r>
            <a:endParaRPr lang="LID4096" b="1" dirty="0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1425C133-C36C-AD19-BA19-61933D1E2487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1870528" y="3090863"/>
            <a:ext cx="0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DCDEAB04-1B38-A42C-A918-7CFF57BDB734}"/>
              </a:ext>
            </a:extLst>
          </p:cNvPr>
          <p:cNvSpPr txBox="1"/>
          <p:nvPr/>
        </p:nvSpPr>
        <p:spPr>
          <a:xfrm>
            <a:off x="1976213" y="3193019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rdfs:</a:t>
            </a:r>
            <a:r>
              <a:rPr lang="en-US" b="1" dirty="0" err="1"/>
              <a:t>hasSubClass</a:t>
            </a:r>
            <a:endParaRPr lang="LID4096" b="1" dirty="0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046DEDE2-B569-5B83-0896-BE729B195F17}"/>
              </a:ext>
            </a:extLst>
          </p:cNvPr>
          <p:cNvSpPr/>
          <p:nvPr/>
        </p:nvSpPr>
        <p:spPr>
          <a:xfrm>
            <a:off x="838199" y="46910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Wall</a:t>
            </a:r>
            <a:endParaRPr lang="LID4096" b="1" dirty="0"/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2DD669BE-0DA2-66FA-A30E-A00CF3BF6564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>
            <a:off x="1870528" y="4157663"/>
            <a:ext cx="0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5136CC3A-50AD-5347-4C33-AC805923537E}"/>
              </a:ext>
            </a:extLst>
          </p:cNvPr>
          <p:cNvSpPr txBox="1"/>
          <p:nvPr/>
        </p:nvSpPr>
        <p:spPr>
          <a:xfrm>
            <a:off x="1976213" y="4239697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rdfs:</a:t>
            </a:r>
            <a:r>
              <a:rPr lang="en-US" b="1" dirty="0" err="1"/>
              <a:t>hasSubClass</a:t>
            </a:r>
            <a:endParaRPr lang="LID4096" b="1" dirty="0"/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0471CE40-F5F5-ECF7-5C74-06BA5A86DA50}"/>
              </a:ext>
            </a:extLst>
          </p:cNvPr>
          <p:cNvSpPr/>
          <p:nvPr/>
        </p:nvSpPr>
        <p:spPr>
          <a:xfrm>
            <a:off x="838198" y="5759450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ShearWall</a:t>
            </a:r>
            <a:endParaRPr lang="LID4096" b="1" dirty="0"/>
          </a:p>
        </p:txBody>
      </p: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DCB042CD-A77D-EA30-EB01-AF570985216E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 flipH="1">
            <a:off x="1870527" y="5224463"/>
            <a:ext cx="1" cy="53498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A1C0D498-9FDD-4B1E-9E4D-1902D48379D0}"/>
              </a:ext>
            </a:extLst>
          </p:cNvPr>
          <p:cNvSpPr txBox="1"/>
          <p:nvPr/>
        </p:nvSpPr>
        <p:spPr>
          <a:xfrm>
            <a:off x="1976213" y="5306497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rdfs:</a:t>
            </a:r>
            <a:r>
              <a:rPr lang="en-US" b="1" dirty="0" err="1"/>
              <a:t>hasSubClass</a:t>
            </a:r>
            <a:endParaRPr lang="LID4096" b="1" dirty="0"/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7192D363-147C-290B-4153-1144957EB6EC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beo</a:t>
            </a:r>
            <a:r>
              <a:rPr lang="nl-NL" dirty="0">
                <a:solidFill>
                  <a:srgbClr val="75C4FF"/>
                </a:solidFill>
                <a:effectLst/>
                <a:latin typeface="Consolas" panose="020B0609020204030204" pitchFamily="49" charset="0"/>
              </a:rPr>
              <a:t>: &lt;https://w3id.org/beo#&gt;</a:t>
            </a:r>
            <a:endParaRPr lang="LID4096" dirty="0">
              <a:solidFill>
                <a:srgbClr val="75C4FF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8BDF3B-1718-A273-FEBA-A2B63778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074614"/>
            <a:ext cx="7467600" cy="30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Damage Topology Ontology DOT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7192D363-147C-290B-4153-1144957EB6EC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nl-NL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: &lt;https://w3id.org/dot#&gt;</a:t>
            </a:r>
            <a:endParaRPr lang="LID4096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212245C-EAE5-CA0F-7892-445D93EE6B51}"/>
              </a:ext>
            </a:extLst>
          </p:cNvPr>
          <p:cNvSpPr txBox="1"/>
          <p:nvPr/>
        </p:nvSpPr>
        <p:spPr>
          <a:xfrm>
            <a:off x="2760890" y="342900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hasDamage</a:t>
            </a:r>
            <a:endParaRPr lang="LID4096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15AEF00B-CBB5-1555-D841-CC14F2D1716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902857" y="3162300"/>
            <a:ext cx="190681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F53391E6-3268-BCC5-C4CD-AF6FB30F883A}"/>
              </a:ext>
            </a:extLst>
          </p:cNvPr>
          <p:cNvSpPr/>
          <p:nvPr/>
        </p:nvSpPr>
        <p:spPr>
          <a:xfrm>
            <a:off x="4809672" y="2895600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Damage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39B9AC4-E76B-C30E-D692-1D9F97B9C924}"/>
              </a:ext>
            </a:extLst>
          </p:cNvPr>
          <p:cNvSpPr/>
          <p:nvPr/>
        </p:nvSpPr>
        <p:spPr>
          <a:xfrm>
            <a:off x="838200" y="2895600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&lt;object&gt;</a:t>
            </a:r>
            <a:endParaRPr lang="LID4096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32503B-6891-7531-CF87-1426D41FBF04}"/>
              </a:ext>
            </a:extLst>
          </p:cNvPr>
          <p:cNvSpPr txBox="1"/>
          <p:nvPr/>
        </p:nvSpPr>
        <p:spPr>
          <a:xfrm>
            <a:off x="6703106" y="342900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hasCausation</a:t>
            </a:r>
            <a:endParaRPr lang="LID4096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EA5F10D8-294E-7A32-577A-8620272D047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874329" y="3162300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84C00D86-1B3A-4709-7FA1-AF97D2177978}"/>
              </a:ext>
            </a:extLst>
          </p:cNvPr>
          <p:cNvSpPr/>
          <p:nvPr/>
        </p:nvSpPr>
        <p:spPr>
          <a:xfrm>
            <a:off x="8781144" y="2895600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Causation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619549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Built Element Ontology BEO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4" name="Tijdelijke aanduiding voor inhoud 2">
            <a:extLst>
              <a:ext uri="{FF2B5EF4-FFF2-40B4-BE49-F238E27FC236}">
                <a16:creationId xmlns:a16="http://schemas.microsoft.com/office/drawing/2014/main" id="{83BF2DC2-EF8B-A6F0-A4B7-3E62C7DA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72" y="1825625"/>
            <a:ext cx="6544127" cy="4351338"/>
          </a:xfrm>
        </p:spPr>
        <p:txBody>
          <a:bodyPr/>
          <a:lstStyle/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Combine BOT and BEO using a subclass of </a:t>
            </a:r>
            <a:r>
              <a:rPr lang="en-US" b="1" dirty="0" err="1"/>
              <a:t>bot:Element</a:t>
            </a:r>
            <a:endParaRPr lang="en-US" b="1" dirty="0"/>
          </a:p>
          <a:p>
            <a:pPr>
              <a:buFont typeface="Calibri" panose="020F0502020204030204" pitchFamily="34" charset="0"/>
              <a:buChar char="×"/>
            </a:pPr>
            <a:r>
              <a:rPr lang="en-US" dirty="0"/>
              <a:t>Combine BEO and DOT using an object property </a:t>
            </a:r>
            <a:r>
              <a:rPr lang="en-US" b="1" dirty="0" err="1"/>
              <a:t>dot:hasDamage</a:t>
            </a:r>
            <a:endParaRPr lang="LID4096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091CE112-FFC9-79CF-BFB8-D683FBE4944C}"/>
              </a:ext>
            </a:extLst>
          </p:cNvPr>
          <p:cNvSpPr/>
          <p:nvPr/>
        </p:nvSpPr>
        <p:spPr>
          <a:xfrm>
            <a:off x="838203" y="56435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beo:</a:t>
            </a:r>
            <a:r>
              <a:rPr lang="en-US" b="1" dirty="0" err="1"/>
              <a:t>Wall</a:t>
            </a:r>
            <a:endParaRPr lang="LID4096" dirty="0"/>
          </a:p>
        </p:txBody>
      </p:sp>
      <p:sp>
        <p:nvSpPr>
          <p:cNvPr id="59" name="Rechthoek: afgeronde hoeken 58">
            <a:extLst>
              <a:ext uri="{FF2B5EF4-FFF2-40B4-BE49-F238E27FC236}">
                <a16:creationId xmlns:a16="http://schemas.microsoft.com/office/drawing/2014/main" id="{1AFD787C-C000-0EEA-6F16-7169B68445E8}"/>
              </a:ext>
            </a:extLst>
          </p:cNvPr>
          <p:cNvSpPr/>
          <p:nvPr/>
        </p:nvSpPr>
        <p:spPr>
          <a:xfrm>
            <a:off x="838203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60" name="Rechthoek: afgeronde hoeken 59">
            <a:extLst>
              <a:ext uri="{FF2B5EF4-FFF2-40B4-BE49-F238E27FC236}">
                <a16:creationId xmlns:a16="http://schemas.microsoft.com/office/drawing/2014/main" id="{07CAF3CA-84EF-945D-153F-0075494D3BEB}"/>
              </a:ext>
            </a:extLst>
          </p:cNvPr>
          <p:cNvSpPr/>
          <p:nvPr/>
        </p:nvSpPr>
        <p:spPr>
          <a:xfrm>
            <a:off x="838202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407786E1-9C51-F466-5620-75C7D786E383}"/>
              </a:ext>
            </a:extLst>
          </p:cNvPr>
          <p:cNvSpPr txBox="1"/>
          <p:nvPr/>
        </p:nvSpPr>
        <p:spPr>
          <a:xfrm>
            <a:off x="1870529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C7DAF48D-820E-CCC5-96F3-8D5F523C2611}"/>
              </a:ext>
            </a:extLst>
          </p:cNvPr>
          <p:cNvCxnSpPr>
            <a:cxnSpLocks/>
            <a:stCxn id="64" idx="2"/>
            <a:endCxn id="63" idx="0"/>
          </p:cNvCxnSpPr>
          <p:nvPr/>
        </p:nvCxnSpPr>
        <p:spPr>
          <a:xfrm>
            <a:off x="1870529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hthoek: afgeronde hoeken 62">
            <a:extLst>
              <a:ext uri="{FF2B5EF4-FFF2-40B4-BE49-F238E27FC236}">
                <a16:creationId xmlns:a16="http://schemas.microsoft.com/office/drawing/2014/main" id="{FDEB22D4-85A6-C3AF-EAB2-ED9904492E46}"/>
              </a:ext>
            </a:extLst>
          </p:cNvPr>
          <p:cNvSpPr/>
          <p:nvPr/>
        </p:nvSpPr>
        <p:spPr>
          <a:xfrm>
            <a:off x="838201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64" name="Rechthoek: afgeronde hoeken 63">
            <a:extLst>
              <a:ext uri="{FF2B5EF4-FFF2-40B4-BE49-F238E27FC236}">
                <a16:creationId xmlns:a16="http://schemas.microsoft.com/office/drawing/2014/main" id="{2970AEB8-EA8D-E7D0-FA98-917775DBEE14}"/>
              </a:ext>
            </a:extLst>
          </p:cNvPr>
          <p:cNvSpPr/>
          <p:nvPr/>
        </p:nvSpPr>
        <p:spPr>
          <a:xfrm>
            <a:off x="838200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ADFB7484-F1FD-F15A-C4CE-2CD1FF858D23}"/>
              </a:ext>
            </a:extLst>
          </p:cNvPr>
          <p:cNvCxnSpPr>
            <a:cxnSpLocks/>
            <a:stCxn id="63" idx="2"/>
            <a:endCxn id="60" idx="0"/>
          </p:cNvCxnSpPr>
          <p:nvPr/>
        </p:nvCxnSpPr>
        <p:spPr>
          <a:xfrm>
            <a:off x="1870530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kstvak 65">
            <a:extLst>
              <a:ext uri="{FF2B5EF4-FFF2-40B4-BE49-F238E27FC236}">
                <a16:creationId xmlns:a16="http://schemas.microsoft.com/office/drawing/2014/main" id="{B7B6D7B0-F1EA-5618-023F-0C6ED24C2807}"/>
              </a:ext>
            </a:extLst>
          </p:cNvPr>
          <p:cNvSpPr txBox="1"/>
          <p:nvPr/>
        </p:nvSpPr>
        <p:spPr>
          <a:xfrm>
            <a:off x="1870529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00D220A6-BF6D-477B-A9AD-BCC5FA4027DC}"/>
              </a:ext>
            </a:extLst>
          </p:cNvPr>
          <p:cNvCxnSpPr>
            <a:cxnSpLocks/>
            <a:stCxn id="60" idx="2"/>
            <a:endCxn id="59" idx="0"/>
          </p:cNvCxnSpPr>
          <p:nvPr/>
        </p:nvCxnSpPr>
        <p:spPr>
          <a:xfrm>
            <a:off x="1870531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kstvak 67">
            <a:extLst>
              <a:ext uri="{FF2B5EF4-FFF2-40B4-BE49-F238E27FC236}">
                <a16:creationId xmlns:a16="http://schemas.microsoft.com/office/drawing/2014/main" id="{AA782902-6778-6873-2F8F-77563EFF6EF4}"/>
              </a:ext>
            </a:extLst>
          </p:cNvPr>
          <p:cNvSpPr txBox="1"/>
          <p:nvPr/>
        </p:nvSpPr>
        <p:spPr>
          <a:xfrm>
            <a:off x="1870528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32871D2B-7F47-9130-A293-6A47DFC236EE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>
            <a:off x="1870532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kstvak 69">
            <a:extLst>
              <a:ext uri="{FF2B5EF4-FFF2-40B4-BE49-F238E27FC236}">
                <a16:creationId xmlns:a16="http://schemas.microsoft.com/office/drawing/2014/main" id="{A80850B1-F38D-256C-1E78-A76722B616ED}"/>
              </a:ext>
            </a:extLst>
          </p:cNvPr>
          <p:cNvSpPr txBox="1"/>
          <p:nvPr/>
        </p:nvSpPr>
        <p:spPr>
          <a:xfrm>
            <a:off x="1870527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1288315-F66B-C3AC-22F8-9EBCA50B9730}"/>
              </a:ext>
            </a:extLst>
          </p:cNvPr>
          <p:cNvSpPr txBox="1"/>
          <p:nvPr/>
        </p:nvSpPr>
        <p:spPr>
          <a:xfrm>
            <a:off x="2760890" y="6169583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hasDamage</a:t>
            </a:r>
            <a:endParaRPr lang="LID4096" dirty="0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1836994B-C4C5-7713-C02E-A8BCFB0A34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902857" y="5902883"/>
            <a:ext cx="190681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DBC7FE53-52A4-3306-0716-1C898F533760}"/>
              </a:ext>
            </a:extLst>
          </p:cNvPr>
          <p:cNvSpPr/>
          <p:nvPr/>
        </p:nvSpPr>
        <p:spPr>
          <a:xfrm>
            <a:off x="4809672" y="563618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Damage</a:t>
            </a:r>
            <a:endParaRPr lang="LID4096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D756918-D94A-EF5F-F5B3-872BD17B886C}"/>
              </a:ext>
            </a:extLst>
          </p:cNvPr>
          <p:cNvSpPr txBox="1"/>
          <p:nvPr/>
        </p:nvSpPr>
        <p:spPr>
          <a:xfrm>
            <a:off x="6703106" y="6169583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hasCausation</a:t>
            </a:r>
            <a:endParaRPr lang="LID4096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5BE4BF02-9208-AEE1-78B9-5437B74E9F0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874329" y="5902883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48A10FCB-BD65-240A-EF35-9772ADAED5FA}"/>
              </a:ext>
            </a:extLst>
          </p:cNvPr>
          <p:cNvSpPr/>
          <p:nvPr/>
        </p:nvSpPr>
        <p:spPr>
          <a:xfrm>
            <a:off x="8781144" y="563618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Causation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58278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20D6875-6A68-B48D-AA5D-0A98C3832D11}"/>
              </a:ext>
            </a:extLst>
          </p:cNvPr>
          <p:cNvSpPr/>
          <p:nvPr/>
        </p:nvSpPr>
        <p:spPr>
          <a:xfrm>
            <a:off x="8629651" y="4614863"/>
            <a:ext cx="2064657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Wall</a:t>
            </a:r>
            <a:endParaRPr lang="LID4096" b="1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32DFAB1-D276-FD7F-2AD3-FBF7E9247F74}"/>
              </a:ext>
            </a:extLst>
          </p:cNvPr>
          <p:cNvSpPr/>
          <p:nvPr/>
        </p:nvSpPr>
        <p:spPr>
          <a:xfrm>
            <a:off x="9359453" y="5643563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</a:t>
            </a:r>
            <a:r>
              <a:rPr lang="en-US" b="1" dirty="0"/>
              <a:t>Damage</a:t>
            </a:r>
            <a:endParaRPr lang="LID4096" b="1" dirty="0"/>
          </a:p>
        </p:txBody>
      </p:sp>
      <p:cxnSp>
        <p:nvCxnSpPr>
          <p:cNvPr id="10" name="Verbindingslijn: gekromd 9">
            <a:extLst>
              <a:ext uri="{FF2B5EF4-FFF2-40B4-BE49-F238E27FC236}">
                <a16:creationId xmlns:a16="http://schemas.microsoft.com/office/drawing/2014/main" id="{42025A6A-4C2C-099D-8012-5CFFD6AD400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7347858" y="4881563"/>
            <a:ext cx="1281793" cy="10287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Verbindingslijn: gekromd 17">
            <a:extLst>
              <a:ext uri="{FF2B5EF4-FFF2-40B4-BE49-F238E27FC236}">
                <a16:creationId xmlns:a16="http://schemas.microsoft.com/office/drawing/2014/main" id="{3F19F15B-6719-FC89-0388-16ABA01DED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779231" y="5031012"/>
            <a:ext cx="495300" cy="72980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C9B409B1-6281-8F4C-0B76-FE263B273FDF}"/>
              </a:ext>
            </a:extLst>
          </p:cNvPr>
          <p:cNvSpPr/>
          <p:nvPr/>
        </p:nvSpPr>
        <p:spPr>
          <a:xfrm>
            <a:off x="9105904" y="3585092"/>
            <a:ext cx="2580820" cy="533400"/>
          </a:xfrm>
          <a:prstGeom prst="round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</a:t>
            </a:r>
            <a:r>
              <a:rPr lang="en-US" b="1" dirty="0"/>
              <a:t>ThermalInsulation</a:t>
            </a:r>
            <a:endParaRPr lang="LID4096" b="1" dirty="0"/>
          </a:p>
        </p:txBody>
      </p:sp>
      <p:cxnSp>
        <p:nvCxnSpPr>
          <p:cNvPr id="26" name="Verbindingslijn: gekromd 25">
            <a:extLst>
              <a:ext uri="{FF2B5EF4-FFF2-40B4-BE49-F238E27FC236}">
                <a16:creationId xmlns:a16="http://schemas.microsoft.com/office/drawing/2014/main" id="{19D71350-5BFA-123C-B1A6-429D4E034356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rot="5400000" flipH="1" flipV="1">
            <a:off x="9780962" y="3999511"/>
            <a:ext cx="496371" cy="734334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A5FCEE0E-6EA7-1C3F-E700-61457FB3CED4}"/>
              </a:ext>
            </a:extLst>
          </p:cNvPr>
          <p:cNvSpPr/>
          <p:nvPr/>
        </p:nvSpPr>
        <p:spPr>
          <a:xfrm>
            <a:off x="1497692" y="1670051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</a:t>
            </a:r>
            <a:r>
              <a:rPr lang="en-US" b="1" dirty="0"/>
              <a:t>Geometry</a:t>
            </a:r>
            <a:endParaRPr lang="LID4096" b="1" dirty="0"/>
          </a:p>
        </p:txBody>
      </p: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644309CF-49BA-CF9D-407C-D65DB0F79313}"/>
              </a:ext>
            </a:extLst>
          </p:cNvPr>
          <p:cNvCxnSpPr>
            <a:cxnSpLocks/>
            <a:stCxn id="16" idx="1"/>
            <a:endCxn id="33" idx="3"/>
          </p:cNvCxnSpPr>
          <p:nvPr/>
        </p:nvCxnSpPr>
        <p:spPr>
          <a:xfrm rot="10800000">
            <a:off x="3562349" y="1936751"/>
            <a:ext cx="1720850" cy="887412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09A8ABD1-2998-DF24-37A1-F8105CFCDBED}"/>
              </a:ext>
            </a:extLst>
          </p:cNvPr>
          <p:cNvSpPr/>
          <p:nvPr/>
        </p:nvSpPr>
        <p:spPr>
          <a:xfrm>
            <a:off x="1497692" y="3483234"/>
            <a:ext cx="2064657" cy="5334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</a:t>
            </a:r>
            <a:r>
              <a:rPr lang="en-US" b="1" dirty="0"/>
              <a:t>LectureRoom</a:t>
            </a:r>
            <a:endParaRPr lang="LID4096" b="1" dirty="0"/>
          </a:p>
        </p:txBody>
      </p: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6C093286-3EEC-B85A-FAA8-567C2CB77F23}"/>
              </a:ext>
            </a:extLst>
          </p:cNvPr>
          <p:cNvCxnSpPr>
            <a:cxnSpLocks/>
            <a:stCxn id="9" idx="1"/>
            <a:endCxn id="40" idx="3"/>
          </p:cNvCxnSpPr>
          <p:nvPr/>
        </p:nvCxnSpPr>
        <p:spPr>
          <a:xfrm rot="10800000">
            <a:off x="3562349" y="3749935"/>
            <a:ext cx="1720852" cy="1131629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AF09BD99-FFBC-218D-3BAE-3B687FA97AC1}"/>
              </a:ext>
            </a:extLst>
          </p:cNvPr>
          <p:cNvSpPr/>
          <p:nvPr/>
        </p:nvSpPr>
        <p:spPr>
          <a:xfrm>
            <a:off x="9363985" y="673614"/>
            <a:ext cx="2064657" cy="533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</a:t>
            </a:r>
            <a:r>
              <a:rPr lang="en-US" b="1" dirty="0"/>
              <a:t>City</a:t>
            </a:r>
            <a:endParaRPr lang="LID4096" b="1" dirty="0"/>
          </a:p>
        </p:txBody>
      </p:sp>
      <p:cxnSp>
        <p:nvCxnSpPr>
          <p:cNvPr id="49" name="Verbindingslijn: gekromd 48">
            <a:extLst>
              <a:ext uri="{FF2B5EF4-FFF2-40B4-BE49-F238E27FC236}">
                <a16:creationId xmlns:a16="http://schemas.microsoft.com/office/drawing/2014/main" id="{EB4DD61B-A18A-EA55-C526-B4191C0E17BA}"/>
              </a:ext>
            </a:extLst>
          </p:cNvPr>
          <p:cNvCxnSpPr>
            <a:cxnSpLocks/>
            <a:stCxn id="17" idx="3"/>
            <a:endCxn id="48" idx="2"/>
          </p:cNvCxnSpPr>
          <p:nvPr/>
        </p:nvCxnSpPr>
        <p:spPr>
          <a:xfrm flipV="1">
            <a:off x="7347855" y="1207014"/>
            <a:ext cx="3048459" cy="550349"/>
          </a:xfrm>
          <a:prstGeom prst="curved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A980D338-EA89-439E-3E8A-BC40423BFA26}"/>
              </a:ext>
            </a:extLst>
          </p:cNvPr>
          <p:cNvSpPr/>
          <p:nvPr/>
        </p:nvSpPr>
        <p:spPr>
          <a:xfrm>
            <a:off x="1029155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</a:t>
            </a:r>
            <a:r>
              <a:rPr lang="en-US" b="1" dirty="0"/>
              <a:t>Temperature</a:t>
            </a:r>
            <a:endParaRPr lang="LID4096" b="1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4A0FCE11-A0B7-B968-AE94-FC742DCF3BBB}"/>
              </a:ext>
            </a:extLst>
          </p:cNvPr>
          <p:cNvSpPr/>
          <p:nvPr/>
        </p:nvSpPr>
        <p:spPr>
          <a:xfrm>
            <a:off x="1497691" y="5807633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</a:t>
            </a:r>
            <a:r>
              <a:rPr lang="en-US" b="1" dirty="0"/>
              <a:t>Sensor</a:t>
            </a:r>
            <a:endParaRPr lang="LID4096" b="1" dirty="0"/>
          </a:p>
        </p:txBody>
      </p:sp>
      <p:cxnSp>
        <p:nvCxnSpPr>
          <p:cNvPr id="59" name="Verbindingslijn: gekromd 58">
            <a:extLst>
              <a:ext uri="{FF2B5EF4-FFF2-40B4-BE49-F238E27FC236}">
                <a16:creationId xmlns:a16="http://schemas.microsoft.com/office/drawing/2014/main" id="{5A0306B9-6E65-7B75-1D51-AB6D3F163FB3}"/>
              </a:ext>
            </a:extLst>
          </p:cNvPr>
          <p:cNvCxnSpPr>
            <a:cxnSpLocks/>
            <a:stCxn id="8" idx="1"/>
            <a:endCxn id="58" idx="3"/>
          </p:cNvCxnSpPr>
          <p:nvPr/>
        </p:nvCxnSpPr>
        <p:spPr>
          <a:xfrm rot="10800000" flipV="1">
            <a:off x="3562349" y="5910263"/>
            <a:ext cx="1720853" cy="16407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kromd 61">
            <a:extLst>
              <a:ext uri="{FF2B5EF4-FFF2-40B4-BE49-F238E27FC236}">
                <a16:creationId xmlns:a16="http://schemas.microsoft.com/office/drawing/2014/main" id="{DD9CC774-DF1A-476D-D351-F16B69775215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16200000" flipV="1">
            <a:off x="1966067" y="5243680"/>
            <a:ext cx="659370" cy="46853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Verbindingslijn: gekromd 65">
            <a:extLst>
              <a:ext uri="{FF2B5EF4-FFF2-40B4-BE49-F238E27FC236}">
                <a16:creationId xmlns:a16="http://schemas.microsoft.com/office/drawing/2014/main" id="{B8875ACC-F6B9-7AC5-844F-09161F162FAC}"/>
              </a:ext>
            </a:extLst>
          </p:cNvPr>
          <p:cNvCxnSpPr>
            <a:cxnSpLocks/>
            <a:stCxn id="57" idx="0"/>
            <a:endCxn id="40" idx="2"/>
          </p:cNvCxnSpPr>
          <p:nvPr/>
        </p:nvCxnSpPr>
        <p:spPr>
          <a:xfrm rot="5400000" flipH="1" flipV="1">
            <a:off x="1996638" y="4081481"/>
            <a:ext cx="598229" cy="46853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330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Let’s extend BOT </a:t>
            </a:r>
            <a:r>
              <a:rPr lang="en-US" b="1" i="1" dirty="0">
                <a:solidFill>
                  <a:srgbClr val="0070C0"/>
                </a:solidFill>
              </a:rPr>
              <a:t>with sensor data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B135F7E-8037-E33F-01B4-E43F5E398F21}"/>
              </a:ext>
            </a:extLst>
          </p:cNvPr>
          <p:cNvSpPr/>
          <p:nvPr/>
        </p:nvSpPr>
        <p:spPr>
          <a:xfrm>
            <a:off x="5283201" y="56435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endParaRPr lang="LID4096" b="1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3B9F096A-6FB0-5E43-270D-2C7DC5D5B927}"/>
              </a:ext>
            </a:extLst>
          </p:cNvPr>
          <p:cNvSpPr/>
          <p:nvPr/>
        </p:nvSpPr>
        <p:spPr>
          <a:xfrm>
            <a:off x="5283201" y="46148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endParaRPr lang="LID4096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0C0A55A7-EEB5-CA8C-FED2-8528AF956C28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27769BA-90C7-D4EE-FC62-A2627C690DF4}"/>
              </a:ext>
            </a:extLst>
          </p:cNvPr>
          <p:cNvSpPr txBox="1"/>
          <p:nvPr/>
        </p:nvSpPr>
        <p:spPr>
          <a:xfrm>
            <a:off x="6315527" y="210609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hasBuilding</a:t>
            </a:r>
            <a:endParaRPr lang="LID4096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67420C9-D1CF-A24C-33D0-ABCE524A2F8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6315527" y="2024063"/>
            <a:ext cx="1" cy="533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90F9BF0A-1E71-0196-6333-2F4D78A78B2B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21185627-C828-EC12-139F-4B7FF5A9E101}"/>
              </a:ext>
            </a:extLst>
          </p:cNvPr>
          <p:cNvSpPr/>
          <p:nvPr/>
        </p:nvSpPr>
        <p:spPr>
          <a:xfrm>
            <a:off x="5283198" y="1490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Site</a:t>
            </a:r>
            <a:endParaRPr lang="LID4096" b="1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8BED9D4-C76B-4800-334F-6E2AD608D7F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3929C4A7-4580-410A-3F03-7130B176D179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A681D3CE-ABE4-4CDD-FA4D-0D9117EC32F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FCDFA62D-0CAC-7698-65B4-1E169C4C011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D636882-4E2C-797C-DA00-4EF2C3B3171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01BBAEB-3A21-BAAE-298B-7594D867DDA8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A980D338-EA89-439E-3E8A-BC40423BFA26}"/>
              </a:ext>
            </a:extLst>
          </p:cNvPr>
          <p:cNvSpPr/>
          <p:nvPr/>
        </p:nvSpPr>
        <p:spPr>
          <a:xfrm>
            <a:off x="1029155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</a:t>
            </a:r>
            <a:r>
              <a:rPr lang="en-US" b="1" dirty="0"/>
              <a:t>Temperature</a:t>
            </a:r>
            <a:endParaRPr lang="LID4096" b="1" dirty="0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4A0FCE11-A0B7-B968-AE94-FC742DCF3BBB}"/>
              </a:ext>
            </a:extLst>
          </p:cNvPr>
          <p:cNvSpPr/>
          <p:nvPr/>
        </p:nvSpPr>
        <p:spPr>
          <a:xfrm>
            <a:off x="1497691" y="5807633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</a:t>
            </a:r>
            <a:r>
              <a:rPr lang="en-US" b="1" dirty="0"/>
              <a:t>Sensor</a:t>
            </a:r>
            <a:endParaRPr lang="LID4096" b="1" dirty="0"/>
          </a:p>
        </p:txBody>
      </p:sp>
      <p:cxnSp>
        <p:nvCxnSpPr>
          <p:cNvPr id="59" name="Verbindingslijn: gekromd 58">
            <a:extLst>
              <a:ext uri="{FF2B5EF4-FFF2-40B4-BE49-F238E27FC236}">
                <a16:creationId xmlns:a16="http://schemas.microsoft.com/office/drawing/2014/main" id="{5A0306B9-6E65-7B75-1D51-AB6D3F163FB3}"/>
              </a:ext>
            </a:extLst>
          </p:cNvPr>
          <p:cNvCxnSpPr>
            <a:cxnSpLocks/>
            <a:stCxn id="8" idx="1"/>
            <a:endCxn id="58" idx="3"/>
          </p:cNvCxnSpPr>
          <p:nvPr/>
        </p:nvCxnSpPr>
        <p:spPr>
          <a:xfrm rot="10800000" flipV="1">
            <a:off x="3562349" y="5910263"/>
            <a:ext cx="1720853" cy="16407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ingslijn: gekromd 61">
            <a:extLst>
              <a:ext uri="{FF2B5EF4-FFF2-40B4-BE49-F238E27FC236}">
                <a16:creationId xmlns:a16="http://schemas.microsoft.com/office/drawing/2014/main" id="{DD9CC774-DF1A-476D-D351-F16B69775215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16200000" flipV="1">
            <a:off x="1966067" y="5243680"/>
            <a:ext cx="659370" cy="46853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184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Semantic Sensor Network SSN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7192D363-147C-290B-4153-1144957EB6EC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ssn</a:t>
            </a:r>
            <a:r>
              <a:rPr lang="nl-NL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: &lt;https://w3.org/ns/ssn/&gt;</a:t>
            </a:r>
            <a:endParaRPr lang="LID4096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43B6BF9-59F8-DB70-E89D-2A09466F051A}"/>
              </a:ext>
            </a:extLst>
          </p:cNvPr>
          <p:cNvSpPr txBox="1">
            <a:spLocks/>
          </p:cNvSpPr>
          <p:nvPr/>
        </p:nvSpPr>
        <p:spPr>
          <a:xfrm>
            <a:off x="838200" y="1506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Sensor, Observation, Sample, and Actuator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A6E4187-91D7-6260-2B35-AB1DFA7BEEE3}"/>
              </a:ext>
            </a:extLst>
          </p:cNvPr>
          <p:cNvSpPr txBox="1"/>
          <p:nvPr/>
        </p:nvSpPr>
        <p:spPr>
          <a:xfrm>
            <a:off x="838200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sosa</a:t>
            </a:r>
            <a:r>
              <a:rPr lang="nl-NL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: &lt;https://w3.org/ns/sosa/&gt;</a:t>
            </a:r>
            <a:endParaRPr lang="LID4096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24B557F-C59F-5A7C-405B-46857950C8E8}"/>
              </a:ext>
            </a:extLst>
          </p:cNvPr>
          <p:cNvSpPr/>
          <p:nvPr/>
        </p:nvSpPr>
        <p:spPr>
          <a:xfrm>
            <a:off x="838201" y="5644676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Sensor</a:t>
            </a:r>
            <a:endParaRPr lang="LID4096" b="1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EC0965-A8AD-9195-2E8E-68F9977F022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870529" y="5148263"/>
            <a:ext cx="1" cy="4964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29299A1B-9315-AD63-C11D-5975CACFC577}"/>
              </a:ext>
            </a:extLst>
          </p:cNvPr>
          <p:cNvSpPr txBox="1"/>
          <p:nvPr/>
        </p:nvSpPr>
        <p:spPr>
          <a:xfrm>
            <a:off x="1870529" y="5208273"/>
            <a:ext cx="1863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sosa:</a:t>
            </a:r>
            <a:r>
              <a:rPr lang="en-US" b="1" dirty="0" err="1"/>
              <a:t>observes</a:t>
            </a:r>
            <a:endParaRPr lang="LID4096" b="1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935D1C4-BAEB-6E04-205D-7B5723E4994D}"/>
              </a:ext>
            </a:extLst>
          </p:cNvPr>
          <p:cNvSpPr txBox="1"/>
          <p:nvPr/>
        </p:nvSpPr>
        <p:spPr>
          <a:xfrm>
            <a:off x="3043578" y="4512231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hasProperty</a:t>
            </a:r>
            <a:endParaRPr lang="LID4096" b="1" dirty="0"/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54B46249-4D6A-BB4C-046A-D33945E83533}"/>
              </a:ext>
            </a:extLst>
          </p:cNvPr>
          <p:cNvCxnSpPr>
            <a:cxnSpLocks/>
          </p:cNvCxnSpPr>
          <p:nvPr/>
        </p:nvCxnSpPr>
        <p:spPr>
          <a:xfrm flipH="1">
            <a:off x="2902857" y="4880450"/>
            <a:ext cx="2380344" cy="11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B3582DD7-43E8-6C1B-C140-4C75F60E124B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02858" y="5911376"/>
            <a:ext cx="238136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kstvak 45">
            <a:extLst>
              <a:ext uri="{FF2B5EF4-FFF2-40B4-BE49-F238E27FC236}">
                <a16:creationId xmlns:a16="http://schemas.microsoft.com/office/drawing/2014/main" id="{F519A326-A3A8-FAE0-9B9F-E35A35013D98}"/>
              </a:ext>
            </a:extLst>
          </p:cNvPr>
          <p:cNvSpPr txBox="1"/>
          <p:nvPr/>
        </p:nvSpPr>
        <p:spPr>
          <a:xfrm>
            <a:off x="3043577" y="5542044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hosts</a:t>
            </a:r>
            <a:endParaRPr lang="LID4096" b="1" dirty="0"/>
          </a:p>
        </p:txBody>
      </p:sp>
      <p:sp>
        <p:nvSpPr>
          <p:cNvPr id="63" name="Rechthoek: afgeronde hoeken 62">
            <a:extLst>
              <a:ext uri="{FF2B5EF4-FFF2-40B4-BE49-F238E27FC236}">
                <a16:creationId xmlns:a16="http://schemas.microsoft.com/office/drawing/2014/main" id="{16634BCE-4A6D-A5AE-7C94-67581AF2CEA9}"/>
              </a:ext>
            </a:extLst>
          </p:cNvPr>
          <p:cNvSpPr/>
          <p:nvPr/>
        </p:nvSpPr>
        <p:spPr>
          <a:xfrm>
            <a:off x="5283201" y="4613750"/>
            <a:ext cx="2739572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FeatureOfInterest</a:t>
            </a:r>
            <a:endParaRPr lang="LID4096" b="1" dirty="0"/>
          </a:p>
        </p:txBody>
      </p:sp>
      <p:sp>
        <p:nvSpPr>
          <p:cNvPr id="64" name="Rechthoek: afgeronde hoeken 63">
            <a:extLst>
              <a:ext uri="{FF2B5EF4-FFF2-40B4-BE49-F238E27FC236}">
                <a16:creationId xmlns:a16="http://schemas.microsoft.com/office/drawing/2014/main" id="{2504228B-B560-332F-D3AC-2B8628026246}"/>
              </a:ext>
            </a:extLst>
          </p:cNvPr>
          <p:cNvSpPr/>
          <p:nvPr/>
        </p:nvSpPr>
        <p:spPr>
          <a:xfrm>
            <a:off x="5284220" y="5644676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Platform</a:t>
            </a:r>
            <a:endParaRPr lang="LID4096" b="1" dirty="0"/>
          </a:p>
        </p:txBody>
      </p:sp>
      <p:sp>
        <p:nvSpPr>
          <p:cNvPr id="65" name="Rechthoek: afgeronde hoeken 64">
            <a:extLst>
              <a:ext uri="{FF2B5EF4-FFF2-40B4-BE49-F238E27FC236}">
                <a16:creationId xmlns:a16="http://schemas.microsoft.com/office/drawing/2014/main" id="{C3B73D80-3D3A-1C1B-C18B-11A9F02DF9C9}"/>
              </a:ext>
            </a:extLst>
          </p:cNvPr>
          <p:cNvSpPr/>
          <p:nvPr/>
        </p:nvSpPr>
        <p:spPr>
          <a:xfrm>
            <a:off x="838200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ssn:</a:t>
            </a:r>
            <a:r>
              <a:rPr lang="en-US" b="1" dirty="0" err="1"/>
              <a:t>Property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7936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3" grpId="0" animBg="1"/>
      <p:bldP spid="64" grpId="0" animBg="1"/>
      <p:bldP spid="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Semantic Sensor Network SSN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7192D363-147C-290B-4153-1144957EB6EC}"/>
              </a:ext>
            </a:extLst>
          </p:cNvPr>
          <p:cNvSpPr txBox="1"/>
          <p:nvPr/>
        </p:nvSpPr>
        <p:spPr>
          <a:xfrm>
            <a:off x="838200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ssn</a:t>
            </a:r>
            <a:r>
              <a:rPr lang="nl-NL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: &lt;https://w3.org/ns/ssn/&gt;</a:t>
            </a:r>
            <a:endParaRPr lang="LID4096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43B6BF9-59F8-DB70-E89D-2A09466F051A}"/>
              </a:ext>
            </a:extLst>
          </p:cNvPr>
          <p:cNvSpPr txBox="1">
            <a:spLocks/>
          </p:cNvSpPr>
          <p:nvPr/>
        </p:nvSpPr>
        <p:spPr>
          <a:xfrm>
            <a:off x="838200" y="1506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Sensor, Observation, Sample, and Actuator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A6E4187-91D7-6260-2B35-AB1DFA7BEEE3}"/>
              </a:ext>
            </a:extLst>
          </p:cNvPr>
          <p:cNvSpPr txBox="1"/>
          <p:nvPr/>
        </p:nvSpPr>
        <p:spPr>
          <a:xfrm>
            <a:off x="838200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@prefix </a:t>
            </a:r>
            <a:r>
              <a:rPr lang="nl-NL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sosa</a:t>
            </a:r>
            <a:r>
              <a:rPr lang="nl-NL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: &lt;https://w3.org/ns/sosa/&gt;</a:t>
            </a:r>
            <a:endParaRPr lang="LID4096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24B557F-C59F-5A7C-405B-46857950C8E8}"/>
              </a:ext>
            </a:extLst>
          </p:cNvPr>
          <p:cNvSpPr/>
          <p:nvPr/>
        </p:nvSpPr>
        <p:spPr>
          <a:xfrm>
            <a:off x="838201" y="5644676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Sensor</a:t>
            </a:r>
            <a:endParaRPr lang="LID4096" b="1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C3B73D80-3D3A-1C1B-C18B-11A9F02DF9C9}"/>
              </a:ext>
            </a:extLst>
          </p:cNvPr>
          <p:cNvSpPr/>
          <p:nvPr/>
        </p:nvSpPr>
        <p:spPr>
          <a:xfrm>
            <a:off x="838200" y="46148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ssn:</a:t>
            </a:r>
            <a:r>
              <a:rPr lang="en-US" b="1" dirty="0" err="1"/>
              <a:t>Property</a:t>
            </a:r>
            <a:endParaRPr lang="LID4096" b="1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EC0965-A8AD-9195-2E8E-68F9977F022B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H="1" flipV="1">
            <a:off x="1870529" y="5148263"/>
            <a:ext cx="1" cy="4964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29299A1B-9315-AD63-C11D-5975CACFC577}"/>
              </a:ext>
            </a:extLst>
          </p:cNvPr>
          <p:cNvSpPr txBox="1"/>
          <p:nvPr/>
        </p:nvSpPr>
        <p:spPr>
          <a:xfrm>
            <a:off x="1870529" y="5208273"/>
            <a:ext cx="1863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sosa:</a:t>
            </a:r>
            <a:r>
              <a:rPr lang="en-US" b="1" dirty="0" err="1"/>
              <a:t>observes</a:t>
            </a:r>
            <a:endParaRPr lang="LID4096" b="1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935D1C4-BAEB-6E04-205D-7B5723E4994D}"/>
              </a:ext>
            </a:extLst>
          </p:cNvPr>
          <p:cNvSpPr txBox="1"/>
          <p:nvPr/>
        </p:nvSpPr>
        <p:spPr>
          <a:xfrm>
            <a:off x="3043578" y="4512231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hasProperty</a:t>
            </a:r>
            <a:endParaRPr lang="LID4096" b="1" dirty="0"/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F519A326-A3A8-FAE0-9B9F-E35A35013D98}"/>
              </a:ext>
            </a:extLst>
          </p:cNvPr>
          <p:cNvSpPr txBox="1"/>
          <p:nvPr/>
        </p:nvSpPr>
        <p:spPr>
          <a:xfrm>
            <a:off x="3043577" y="5542044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hosts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CEB7518-63EF-9BC7-CB44-879458810FF6}"/>
              </a:ext>
            </a:extLst>
          </p:cNvPr>
          <p:cNvSpPr/>
          <p:nvPr/>
        </p:nvSpPr>
        <p:spPr>
          <a:xfrm>
            <a:off x="5283200" y="35861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CF6294DF-F23F-78CF-F290-563F328730A4}"/>
              </a:ext>
            </a:extLst>
          </p:cNvPr>
          <p:cNvSpPr/>
          <p:nvPr/>
        </p:nvSpPr>
        <p:spPr>
          <a:xfrm>
            <a:off x="5283199" y="25574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A49462DD-1561-AE4A-83E5-C87801CC97F6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6315528" y="30908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994CD523-A737-083B-C5DB-AFDF1F7CA92E}"/>
              </a:ext>
            </a:extLst>
          </p:cNvPr>
          <p:cNvSpPr txBox="1"/>
          <p:nvPr/>
        </p:nvSpPr>
        <p:spPr>
          <a:xfrm>
            <a:off x="6315527" y="31538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E7363BBC-DC39-315D-E6C1-4B8C6859A96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315529" y="41195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8F660C08-1B9E-2AD2-0F68-85A5EDFAC72B}"/>
              </a:ext>
            </a:extLst>
          </p:cNvPr>
          <p:cNvSpPr txBox="1"/>
          <p:nvPr/>
        </p:nvSpPr>
        <p:spPr>
          <a:xfrm>
            <a:off x="6315526" y="41807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671AFA4-889E-503F-2E7D-17EDDE17567F}"/>
              </a:ext>
            </a:extLst>
          </p:cNvPr>
          <p:cNvSpPr txBox="1"/>
          <p:nvPr/>
        </p:nvSpPr>
        <p:spPr>
          <a:xfrm>
            <a:off x="6315525" y="52075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DD40C66F-5E2E-1657-A12F-208ACADB2615}"/>
              </a:ext>
            </a:extLst>
          </p:cNvPr>
          <p:cNvSpPr/>
          <p:nvPr/>
        </p:nvSpPr>
        <p:spPr>
          <a:xfrm>
            <a:off x="5283202" y="4614863"/>
            <a:ext cx="3865220" cy="533400"/>
          </a:xfrm>
          <a:prstGeom prst="roundRect">
            <a:avLst/>
          </a:prstGeom>
          <a:gradFill flip="none" rotWithShape="1">
            <a:gsLst>
              <a:gs pos="50000">
                <a:srgbClr val="0070C0"/>
              </a:gs>
              <a:gs pos="5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r>
              <a:rPr lang="en-US" b="1" dirty="0"/>
              <a:t>, </a:t>
            </a:r>
            <a:r>
              <a:rPr lang="en-US" dirty="0" err="1"/>
              <a:t>sosa:</a:t>
            </a:r>
            <a:r>
              <a:rPr lang="en-US" b="1" dirty="0" err="1"/>
              <a:t>FeatureOfInterest</a:t>
            </a:r>
            <a:endParaRPr lang="LID4096" b="1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D23BF67E-A6BF-28F2-A58B-7124135AF4A4}"/>
              </a:ext>
            </a:extLst>
          </p:cNvPr>
          <p:cNvSpPr/>
          <p:nvPr/>
        </p:nvSpPr>
        <p:spPr>
          <a:xfrm>
            <a:off x="5283201" y="5643563"/>
            <a:ext cx="4140199" cy="533400"/>
          </a:xfrm>
          <a:prstGeom prst="roundRect">
            <a:avLst/>
          </a:prstGeom>
          <a:gradFill>
            <a:gsLst>
              <a:gs pos="67000">
                <a:srgbClr val="002060"/>
              </a:gs>
              <a:gs pos="66000">
                <a:schemeClr val="accent2"/>
              </a:gs>
              <a:gs pos="33000">
                <a:srgbClr val="0070C0"/>
              </a:gs>
              <a:gs pos="3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r>
              <a:rPr lang="en-US" b="1" dirty="0"/>
              <a:t>, </a:t>
            </a:r>
            <a:r>
              <a:rPr lang="en-US" dirty="0" err="1"/>
              <a:t>sosa:</a:t>
            </a:r>
            <a:r>
              <a:rPr lang="en-US" b="1" dirty="0" err="1"/>
              <a:t>Platform</a:t>
            </a:r>
            <a:r>
              <a:rPr lang="en-US" dirty="0"/>
              <a:t>, </a:t>
            </a:r>
            <a:r>
              <a:rPr lang="en-US" dirty="0" err="1"/>
              <a:t>beo:</a:t>
            </a:r>
            <a:r>
              <a:rPr lang="en-US" b="1" dirty="0" err="1"/>
              <a:t>Wall</a:t>
            </a:r>
            <a:endParaRPr lang="en-US" b="1" dirty="0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C194F3C6-F10E-2EF5-78D1-968B2BE3A4F3}"/>
              </a:ext>
            </a:extLst>
          </p:cNvPr>
          <p:cNvCxnSpPr>
            <a:cxnSpLocks/>
          </p:cNvCxnSpPr>
          <p:nvPr/>
        </p:nvCxnSpPr>
        <p:spPr>
          <a:xfrm flipH="1">
            <a:off x="2902858" y="5911376"/>
            <a:ext cx="238136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F232AD9B-AA5F-9F82-D105-64C49F7F4C1D}"/>
              </a:ext>
            </a:extLst>
          </p:cNvPr>
          <p:cNvCxnSpPr>
            <a:cxnSpLocks/>
          </p:cNvCxnSpPr>
          <p:nvPr/>
        </p:nvCxnSpPr>
        <p:spPr>
          <a:xfrm flipH="1">
            <a:off x="2902857" y="4880450"/>
            <a:ext cx="2380344" cy="11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8E7E336D-DE19-3156-A82F-6D1810DEDCB1}"/>
              </a:ext>
            </a:extLst>
          </p:cNvPr>
          <p:cNvCxnSpPr>
            <a:cxnSpLocks/>
          </p:cNvCxnSpPr>
          <p:nvPr/>
        </p:nvCxnSpPr>
        <p:spPr>
          <a:xfrm>
            <a:off x="6315530" y="51482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45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24B557F-C59F-5A7C-405B-46857950C8E8}"/>
              </a:ext>
            </a:extLst>
          </p:cNvPr>
          <p:cNvSpPr/>
          <p:nvPr/>
        </p:nvSpPr>
        <p:spPr>
          <a:xfrm>
            <a:off x="838201" y="4069876"/>
            <a:ext cx="2064657" cy="533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Sensor</a:t>
            </a:r>
            <a:endParaRPr lang="LID4096" b="1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C3B73D80-3D3A-1C1B-C18B-11A9F02DF9C9}"/>
              </a:ext>
            </a:extLst>
          </p:cNvPr>
          <p:cNvSpPr/>
          <p:nvPr/>
        </p:nvSpPr>
        <p:spPr>
          <a:xfrm>
            <a:off x="838200" y="3040063"/>
            <a:ext cx="2064657" cy="533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ssn:</a:t>
            </a:r>
            <a:r>
              <a:rPr lang="en-US" b="1" dirty="0" err="1"/>
              <a:t>Property</a:t>
            </a:r>
            <a:endParaRPr lang="LID4096" b="1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B1EC0965-A8AD-9195-2E8E-68F9977F022B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H="1" flipV="1">
            <a:off x="1870529" y="3573463"/>
            <a:ext cx="1" cy="4964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29299A1B-9315-AD63-C11D-5975CACFC577}"/>
              </a:ext>
            </a:extLst>
          </p:cNvPr>
          <p:cNvSpPr txBox="1"/>
          <p:nvPr/>
        </p:nvSpPr>
        <p:spPr>
          <a:xfrm>
            <a:off x="1870529" y="3633473"/>
            <a:ext cx="1863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sosa:</a:t>
            </a:r>
            <a:r>
              <a:rPr lang="en-US" b="1" dirty="0" err="1"/>
              <a:t>observes</a:t>
            </a:r>
            <a:endParaRPr lang="LID4096" b="1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935D1C4-BAEB-6E04-205D-7B5723E4994D}"/>
              </a:ext>
            </a:extLst>
          </p:cNvPr>
          <p:cNvSpPr txBox="1"/>
          <p:nvPr/>
        </p:nvSpPr>
        <p:spPr>
          <a:xfrm>
            <a:off x="3043578" y="2937431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hasProperty</a:t>
            </a:r>
            <a:endParaRPr lang="LID4096" b="1" dirty="0"/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F519A326-A3A8-FAE0-9B9F-E35A35013D98}"/>
              </a:ext>
            </a:extLst>
          </p:cNvPr>
          <p:cNvSpPr txBox="1"/>
          <p:nvPr/>
        </p:nvSpPr>
        <p:spPr>
          <a:xfrm>
            <a:off x="3043577" y="3967244"/>
            <a:ext cx="206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sosa:</a:t>
            </a:r>
            <a:r>
              <a:rPr lang="en-US" b="1" dirty="0" err="1"/>
              <a:t>hosts</a:t>
            </a:r>
            <a:endParaRPr lang="LID4096" b="1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5CEB7518-63EF-9BC7-CB44-879458810FF6}"/>
              </a:ext>
            </a:extLst>
          </p:cNvPr>
          <p:cNvSpPr/>
          <p:nvPr/>
        </p:nvSpPr>
        <p:spPr>
          <a:xfrm>
            <a:off x="5283200" y="20113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Storey</a:t>
            </a:r>
            <a:endParaRPr lang="LID4096" b="1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CF6294DF-F23F-78CF-F290-563F328730A4}"/>
              </a:ext>
            </a:extLst>
          </p:cNvPr>
          <p:cNvSpPr/>
          <p:nvPr/>
        </p:nvSpPr>
        <p:spPr>
          <a:xfrm>
            <a:off x="5283199" y="982663"/>
            <a:ext cx="2064657" cy="533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Building</a:t>
            </a:r>
            <a:endParaRPr lang="LID4096" b="1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A49462DD-1561-AE4A-83E5-C87801CC97F6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6315528" y="15160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994CD523-A737-083B-C5DB-AFDF1F7CA92E}"/>
              </a:ext>
            </a:extLst>
          </p:cNvPr>
          <p:cNvSpPr txBox="1"/>
          <p:nvPr/>
        </p:nvSpPr>
        <p:spPr>
          <a:xfrm>
            <a:off x="6315527" y="157904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hasStorey</a:t>
            </a:r>
            <a:endParaRPr lang="LID4096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E7363BBC-DC39-315D-E6C1-4B8C6859A96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315529" y="2544763"/>
            <a:ext cx="1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8F660C08-1B9E-2AD2-0F68-85A5EDFAC72B}"/>
              </a:ext>
            </a:extLst>
          </p:cNvPr>
          <p:cNvSpPr txBox="1"/>
          <p:nvPr/>
        </p:nvSpPr>
        <p:spPr>
          <a:xfrm>
            <a:off x="6315526" y="2605902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hasSpace</a:t>
            </a:r>
            <a:endParaRPr lang="LID4096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671AFA4-889E-503F-2E7D-17EDDE17567F}"/>
              </a:ext>
            </a:extLst>
          </p:cNvPr>
          <p:cNvSpPr txBox="1"/>
          <p:nvPr/>
        </p:nvSpPr>
        <p:spPr>
          <a:xfrm>
            <a:off x="6315525" y="3632757"/>
            <a:ext cx="185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bot:</a:t>
            </a:r>
            <a:r>
              <a:rPr lang="en-US" b="1" dirty="0" err="1"/>
              <a:t>hasElement</a:t>
            </a:r>
            <a:endParaRPr lang="LID4096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DD40C66F-5E2E-1657-A12F-208ACADB2615}"/>
              </a:ext>
            </a:extLst>
          </p:cNvPr>
          <p:cNvSpPr/>
          <p:nvPr/>
        </p:nvSpPr>
        <p:spPr>
          <a:xfrm>
            <a:off x="5283202" y="3040063"/>
            <a:ext cx="3865220" cy="533400"/>
          </a:xfrm>
          <a:prstGeom prst="roundRect">
            <a:avLst/>
          </a:prstGeom>
          <a:gradFill flip="none" rotWithShape="1">
            <a:gsLst>
              <a:gs pos="50000">
                <a:srgbClr val="0070C0"/>
              </a:gs>
              <a:gs pos="5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Space</a:t>
            </a:r>
            <a:r>
              <a:rPr lang="en-US" b="1" dirty="0"/>
              <a:t>, </a:t>
            </a:r>
            <a:r>
              <a:rPr lang="en-US" dirty="0" err="1"/>
              <a:t>sosa:</a:t>
            </a:r>
            <a:r>
              <a:rPr lang="en-US" b="1" dirty="0" err="1"/>
              <a:t>FeatureOfInterest</a:t>
            </a:r>
            <a:endParaRPr lang="LID4096" b="1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D23BF67E-A6BF-28F2-A58B-7124135AF4A4}"/>
              </a:ext>
            </a:extLst>
          </p:cNvPr>
          <p:cNvSpPr/>
          <p:nvPr/>
        </p:nvSpPr>
        <p:spPr>
          <a:xfrm>
            <a:off x="5283201" y="4068763"/>
            <a:ext cx="4140199" cy="533400"/>
          </a:xfrm>
          <a:prstGeom prst="roundRect">
            <a:avLst/>
          </a:prstGeom>
          <a:gradFill>
            <a:gsLst>
              <a:gs pos="67000">
                <a:srgbClr val="002060"/>
              </a:gs>
              <a:gs pos="66000">
                <a:schemeClr val="accent2"/>
              </a:gs>
              <a:gs pos="33000">
                <a:srgbClr val="0070C0"/>
              </a:gs>
              <a:gs pos="3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bot:</a:t>
            </a:r>
            <a:r>
              <a:rPr lang="en-US" b="1" dirty="0" err="1"/>
              <a:t>Element</a:t>
            </a:r>
            <a:r>
              <a:rPr lang="en-US" b="1" dirty="0"/>
              <a:t>, </a:t>
            </a:r>
            <a:r>
              <a:rPr lang="en-US" dirty="0" err="1"/>
              <a:t>sosa:</a:t>
            </a:r>
            <a:r>
              <a:rPr lang="en-US" b="1" dirty="0" err="1"/>
              <a:t>Platform</a:t>
            </a:r>
            <a:r>
              <a:rPr lang="en-US" dirty="0"/>
              <a:t>, </a:t>
            </a:r>
            <a:r>
              <a:rPr lang="en-US" dirty="0" err="1"/>
              <a:t>beo:</a:t>
            </a:r>
            <a:r>
              <a:rPr lang="en-US" b="1" dirty="0" err="1"/>
              <a:t>Wall</a:t>
            </a:r>
            <a:endParaRPr lang="en-US" b="1" dirty="0"/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C194F3C6-F10E-2EF5-78D1-968B2BE3A4F3}"/>
              </a:ext>
            </a:extLst>
          </p:cNvPr>
          <p:cNvCxnSpPr>
            <a:cxnSpLocks/>
          </p:cNvCxnSpPr>
          <p:nvPr/>
        </p:nvCxnSpPr>
        <p:spPr>
          <a:xfrm flipH="1">
            <a:off x="2902858" y="4336576"/>
            <a:ext cx="238136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F232AD9B-AA5F-9F82-D105-64C49F7F4C1D}"/>
              </a:ext>
            </a:extLst>
          </p:cNvPr>
          <p:cNvCxnSpPr>
            <a:cxnSpLocks/>
          </p:cNvCxnSpPr>
          <p:nvPr/>
        </p:nvCxnSpPr>
        <p:spPr>
          <a:xfrm flipH="1">
            <a:off x="2902857" y="3305650"/>
            <a:ext cx="2380344" cy="11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8E7E336D-DE19-3156-A82F-6D1810DEDCB1}"/>
              </a:ext>
            </a:extLst>
          </p:cNvPr>
          <p:cNvCxnSpPr>
            <a:cxnSpLocks/>
          </p:cNvCxnSpPr>
          <p:nvPr/>
        </p:nvCxnSpPr>
        <p:spPr>
          <a:xfrm>
            <a:off x="6315530" y="3573463"/>
            <a:ext cx="0" cy="4953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3B56E01D-933F-4AF2-0FB2-2C5E79EC6374}"/>
              </a:ext>
            </a:extLst>
          </p:cNvPr>
          <p:cNvSpPr txBox="1"/>
          <p:nvPr/>
        </p:nvSpPr>
        <p:spPr>
          <a:xfrm>
            <a:off x="3234414" y="512977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hasDamage</a:t>
            </a:r>
            <a:endParaRPr lang="LID4096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B912D737-951D-CF31-9E73-0105A5A661D8}"/>
              </a:ext>
            </a:extLst>
          </p:cNvPr>
          <p:cNvSpPr/>
          <p:nvPr/>
        </p:nvSpPr>
        <p:spPr>
          <a:xfrm>
            <a:off x="5283196" y="4886325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Damage</a:t>
            </a:r>
            <a:endParaRPr lang="LID4096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4A00F2D-8C09-C488-EF1F-71AF07A0FDD2}"/>
              </a:ext>
            </a:extLst>
          </p:cNvPr>
          <p:cNvSpPr txBox="1"/>
          <p:nvPr/>
        </p:nvSpPr>
        <p:spPr>
          <a:xfrm>
            <a:off x="7176630" y="5419725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hasCausation</a:t>
            </a:r>
            <a:endParaRPr lang="LID4096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86C6CD0C-2F1F-0DFA-14BC-EADB147659F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347853" y="5153025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E53EED03-ED79-48AD-EEA9-648ECE3711A8}"/>
              </a:ext>
            </a:extLst>
          </p:cNvPr>
          <p:cNvSpPr/>
          <p:nvPr/>
        </p:nvSpPr>
        <p:spPr>
          <a:xfrm>
            <a:off x="9254668" y="4886325"/>
            <a:ext cx="2064657" cy="5334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dot:</a:t>
            </a:r>
            <a:r>
              <a:rPr lang="en-US" b="1" dirty="0" err="1"/>
              <a:t>Causation</a:t>
            </a:r>
            <a:endParaRPr lang="LID4096" b="1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EEA201DA-A5FA-6A05-C2C2-4405635A2545}"/>
              </a:ext>
            </a:extLst>
          </p:cNvPr>
          <p:cNvSpPr txBox="1"/>
          <p:nvPr/>
        </p:nvSpPr>
        <p:spPr>
          <a:xfrm>
            <a:off x="3204479" y="6097630"/>
            <a:ext cx="22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hasGeometry</a:t>
            </a:r>
            <a:endParaRPr lang="LID4096" dirty="0"/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9915EF16-D9A7-39B5-DF22-00E5589BACFF}"/>
              </a:ext>
            </a:extLst>
          </p:cNvPr>
          <p:cNvSpPr/>
          <p:nvPr/>
        </p:nvSpPr>
        <p:spPr>
          <a:xfrm>
            <a:off x="5283196" y="5882245"/>
            <a:ext cx="2064657" cy="533400"/>
          </a:xfrm>
          <a:prstGeom prst="roundRect">
            <a:avLst/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omg:</a:t>
            </a:r>
            <a:r>
              <a:rPr lang="en-US" b="1" dirty="0" err="1"/>
              <a:t>Geometry</a:t>
            </a:r>
            <a:endParaRPr lang="LID4096" b="1" dirty="0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57F9E73-810F-226D-EBA5-AB12277552F7}"/>
              </a:ext>
            </a:extLst>
          </p:cNvPr>
          <p:cNvSpPr txBox="1"/>
          <p:nvPr/>
        </p:nvSpPr>
        <p:spPr>
          <a:xfrm>
            <a:off x="6109037" y="6415645"/>
            <a:ext cx="438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omg:</a:t>
            </a:r>
            <a:r>
              <a:rPr lang="en-US" b="1" dirty="0" err="1"/>
              <a:t>hasSimpleGeometryDescription</a:t>
            </a:r>
            <a:endParaRPr lang="LID4096" dirty="0"/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D19A671D-A7F3-A644-CB50-8901128A270F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7347853" y="6148945"/>
            <a:ext cx="1908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FADFBE61-6EBE-BB7F-D0EC-4B36A22CFC53}"/>
              </a:ext>
            </a:extLst>
          </p:cNvPr>
          <p:cNvSpPr/>
          <p:nvPr/>
        </p:nvSpPr>
        <p:spPr>
          <a:xfrm>
            <a:off x="9256028" y="5882245"/>
            <a:ext cx="2233839" cy="533400"/>
          </a:xfrm>
          <a:prstGeom prst="roundRect">
            <a:avLst>
              <a:gd name="adj" fmla="val 0"/>
            </a:avLst>
          </a:prstGeom>
          <a:solidFill>
            <a:srgbClr val="ED0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“”^^</a:t>
            </a:r>
            <a:r>
              <a:rPr lang="en-US" dirty="0" err="1"/>
              <a:t>geo:</a:t>
            </a:r>
            <a:r>
              <a:rPr lang="en-US" b="1" dirty="0" err="1"/>
              <a:t>wktLiteral</a:t>
            </a:r>
            <a:endParaRPr lang="LID4096" b="1" dirty="0"/>
          </a:p>
        </p:txBody>
      </p:sp>
      <p:cxnSp>
        <p:nvCxnSpPr>
          <p:cNvPr id="36" name="Verbindingslijn: gekromd 35">
            <a:extLst>
              <a:ext uri="{FF2B5EF4-FFF2-40B4-BE49-F238E27FC236}">
                <a16:creationId xmlns:a16="http://schemas.microsoft.com/office/drawing/2014/main" id="{7046309E-C1D8-8DF6-119A-F10874B8C567}"/>
              </a:ext>
            </a:extLst>
          </p:cNvPr>
          <p:cNvCxnSpPr>
            <a:cxnSpLocks/>
            <a:stCxn id="24" idx="2"/>
            <a:endCxn id="13" idx="1"/>
          </p:cNvCxnSpPr>
          <p:nvPr/>
        </p:nvCxnSpPr>
        <p:spPr>
          <a:xfrm rot="5400000">
            <a:off x="6042818" y="3842542"/>
            <a:ext cx="550862" cy="2070105"/>
          </a:xfrm>
          <a:prstGeom prst="curvedConnector4">
            <a:avLst>
              <a:gd name="adj1" fmla="val 25792"/>
              <a:gd name="adj2" fmla="val 13865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ingslijn: gekromd 38">
            <a:extLst>
              <a:ext uri="{FF2B5EF4-FFF2-40B4-BE49-F238E27FC236}">
                <a16:creationId xmlns:a16="http://schemas.microsoft.com/office/drawing/2014/main" id="{6A5E9D74-39AD-3B9E-E526-D679FFDC292B}"/>
              </a:ext>
            </a:extLst>
          </p:cNvPr>
          <p:cNvCxnSpPr>
            <a:cxnSpLocks/>
            <a:stCxn id="24" idx="2"/>
            <a:endCxn id="31" idx="1"/>
          </p:cNvCxnSpPr>
          <p:nvPr/>
        </p:nvCxnSpPr>
        <p:spPr>
          <a:xfrm rot="5400000">
            <a:off x="5544858" y="4340502"/>
            <a:ext cx="1546782" cy="2070105"/>
          </a:xfrm>
          <a:prstGeom prst="curvedConnector4">
            <a:avLst>
              <a:gd name="adj1" fmla="val 9358"/>
              <a:gd name="adj2" fmla="val 25950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1743F5BB-555C-4875-5002-F3514563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All combined:</a:t>
            </a:r>
            <a:endParaRPr lang="LID4096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0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Common LBD ontologies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Buildings: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DogOnt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SAREF4BLDG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</a:t>
            </a:r>
            <a:r>
              <a:rPr lang="en-US" dirty="0"/>
              <a:t>,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ifcOWL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Element taxonomies: </a:t>
            </a:r>
            <a:r>
              <a:rPr lang="en-US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Properties: </a:t>
            </a:r>
            <a:r>
              <a:rPr lang="en-US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OPM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BOP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Sensors: </a:t>
            </a:r>
            <a:r>
              <a:rPr lang="en-US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SOSA/SSN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SAREF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BOP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Geometry: </a:t>
            </a:r>
            <a:r>
              <a:rPr lang="en-US" dirty="0">
                <a:solidFill>
                  <a:srgbClr val="0070C0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OMG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GeoSPARQL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GOM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FOG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HVAC: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Brick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/>
              <a:t>Provenance, metadata: </a:t>
            </a:r>
            <a:r>
              <a:rPr lang="en-US" dirty="0">
                <a:solidFill>
                  <a:srgbClr val="0070C0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PROV-O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DCAT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DublinCore</a:t>
            </a: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… and many, many more!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316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Boeken met effen opvulling">
            <a:extLst>
              <a:ext uri="{FF2B5EF4-FFF2-40B4-BE49-F238E27FC236}">
                <a16:creationId xmlns:a16="http://schemas.microsoft.com/office/drawing/2014/main" id="{64F5015A-05AF-6DB4-6351-C961FEAB3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19100"/>
            <a:ext cx="5257800" cy="52578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A vocabulary is the set of words within a language that are familiar to that person  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5E413DEE-7489-465D-9398-51654414FCFD}"/>
              </a:ext>
            </a:extLst>
          </p:cNvPr>
          <p:cNvSpPr txBox="1">
            <a:spLocks/>
          </p:cNvSpPr>
          <p:nvPr/>
        </p:nvSpPr>
        <p:spPr>
          <a:xfrm>
            <a:off x="838200" y="4682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Classify </a:t>
            </a:r>
            <a:r>
              <a:rPr lang="en-US" b="1" dirty="0">
                <a:solidFill>
                  <a:schemeClr val="bg1"/>
                </a:solidFill>
              </a:rPr>
              <a:t>terms</a:t>
            </a:r>
            <a:r>
              <a:rPr lang="en-US" dirty="0">
                <a:solidFill>
                  <a:schemeClr val="bg1"/>
                </a:solidFill>
              </a:rPr>
              <a:t> that can be used in a specific context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Classify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  <a:r>
              <a:rPr lang="en-US" dirty="0">
                <a:solidFill>
                  <a:schemeClr val="bg1"/>
                </a:solidFill>
              </a:rPr>
              <a:t> between terms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Define </a:t>
            </a:r>
            <a:r>
              <a:rPr lang="en-US" b="1" dirty="0">
                <a:solidFill>
                  <a:schemeClr val="bg1"/>
                </a:solidFill>
              </a:rPr>
              <a:t>constraints</a:t>
            </a:r>
            <a:r>
              <a:rPr lang="en-US" dirty="0">
                <a:solidFill>
                  <a:schemeClr val="bg1"/>
                </a:solidFill>
              </a:rPr>
              <a:t> on using those terms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8A577AB-0780-61ED-478B-B0ED7786E46D}"/>
              </a:ext>
            </a:extLst>
          </p:cNvPr>
          <p:cNvSpPr txBox="1"/>
          <p:nvPr/>
        </p:nvSpPr>
        <p:spPr>
          <a:xfrm>
            <a:off x="8597900" y="5631101"/>
            <a:ext cx="2755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H. Sack. “Linked Data Engineering: 3.1 Vocabularies and Ontologies” </a:t>
            </a:r>
            <a:endParaRPr lang="LID4096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7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alignment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515599" cy="2054225"/>
          </a:xfrm>
          <a:solidFill>
            <a:srgbClr val="0070C0"/>
          </a:solidFill>
        </p:spPr>
        <p:txBody>
          <a:bodyPr lIns="180000" tIns="108000" rIns="180000" bIns="108000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Tbox</a:t>
            </a:r>
            <a:r>
              <a:rPr lang="en-US" b="1" dirty="0">
                <a:solidFill>
                  <a:schemeClr val="bg1"/>
                </a:solidFill>
              </a:rPr>
              <a:t> using formal alignment modules. E.g. Brick and Bot: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brick:Building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owl:equivalentClass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bot:Building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. </a:t>
            </a:r>
            <a:endParaRPr lang="LID4096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E2874C6-FA84-1A1B-28B1-CFE546049FB3}"/>
              </a:ext>
            </a:extLst>
          </p:cNvPr>
          <p:cNvSpPr txBox="1">
            <a:spLocks/>
          </p:cNvSpPr>
          <p:nvPr/>
        </p:nvSpPr>
        <p:spPr>
          <a:xfrm>
            <a:off x="838198" y="3879851"/>
            <a:ext cx="10515599" cy="2297112"/>
          </a:xfrm>
          <a:prstGeom prst="rect">
            <a:avLst/>
          </a:prstGeom>
          <a:solidFill>
            <a:srgbClr val="75C4FF"/>
          </a:solidFill>
        </p:spPr>
        <p:txBody>
          <a:bodyPr vert="horz" lIns="180000" tIns="108000" rIns="180000" bIns="108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bg1"/>
                </a:solidFill>
              </a:rPr>
              <a:t>Abox</a:t>
            </a:r>
            <a:r>
              <a:rPr lang="en-US" b="1" dirty="0">
                <a:solidFill>
                  <a:schemeClr val="bg1"/>
                </a:solidFill>
              </a:rPr>
              <a:t> by simply using multiple </a:t>
            </a:r>
            <a:r>
              <a:rPr lang="en-US" b="1" dirty="0" err="1">
                <a:solidFill>
                  <a:schemeClr val="bg1"/>
                </a:solidFill>
              </a:rPr>
              <a:t>rdf:type</a:t>
            </a:r>
            <a:r>
              <a:rPr lang="en-US" b="1" dirty="0">
                <a:solidFill>
                  <a:schemeClr val="bg1"/>
                </a:solidFill>
              </a:rPr>
              <a:t> statements: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inst:RUB-Makerspace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rdf:type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bot:Building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brick:Building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.</a:t>
            </a:r>
            <a:endParaRPr lang="LID4096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253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Practical tips and tools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 txBox="1">
            <a:spLocks/>
          </p:cNvSpPr>
          <p:nvPr/>
        </p:nvSpPr>
        <p:spPr>
          <a:xfrm rot="5400000">
            <a:off x="5563674" y="4106466"/>
            <a:ext cx="3428999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0" b="1" dirty="0">
                <a:solidFill>
                  <a:srgbClr val="75C4FF"/>
                </a:solidFill>
              </a:rPr>
              <a:t>!</a:t>
            </a:r>
            <a:endParaRPr lang="LID4096" sz="100000" b="1" dirty="0">
              <a:solidFill>
                <a:srgbClr val="75C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02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jl: punthaak 18">
            <a:extLst>
              <a:ext uri="{FF2B5EF4-FFF2-40B4-BE49-F238E27FC236}">
                <a16:creationId xmlns:a16="http://schemas.microsoft.com/office/drawing/2014/main" id="{FF051014-E982-A07F-99AA-F6817D78EF3F}"/>
              </a:ext>
            </a:extLst>
          </p:cNvPr>
          <p:cNvSpPr/>
          <p:nvPr/>
        </p:nvSpPr>
        <p:spPr>
          <a:xfrm>
            <a:off x="734285" y="2222158"/>
            <a:ext cx="1079236" cy="659831"/>
          </a:xfrm>
          <a:prstGeom prst="chevron">
            <a:avLst>
              <a:gd name="adj" fmla="val 54998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20" name="Pijl: punthaak 19">
            <a:extLst>
              <a:ext uri="{FF2B5EF4-FFF2-40B4-BE49-F238E27FC236}">
                <a16:creationId xmlns:a16="http://schemas.microsoft.com/office/drawing/2014/main" id="{61E18881-C3DF-4A1F-0331-D4C0702769D0}"/>
              </a:ext>
            </a:extLst>
          </p:cNvPr>
          <p:cNvSpPr/>
          <p:nvPr/>
        </p:nvSpPr>
        <p:spPr>
          <a:xfrm>
            <a:off x="4909102" y="5888471"/>
            <a:ext cx="1079236" cy="659832"/>
          </a:xfrm>
          <a:prstGeom prst="chevron">
            <a:avLst>
              <a:gd name="adj" fmla="val 54998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21" name="Pijl: punthaak 20">
            <a:extLst>
              <a:ext uri="{FF2B5EF4-FFF2-40B4-BE49-F238E27FC236}">
                <a16:creationId xmlns:a16="http://schemas.microsoft.com/office/drawing/2014/main" id="{5C8E6943-8F5A-7428-46AB-E7B4FAC24212}"/>
              </a:ext>
            </a:extLst>
          </p:cNvPr>
          <p:cNvSpPr/>
          <p:nvPr/>
        </p:nvSpPr>
        <p:spPr>
          <a:xfrm>
            <a:off x="3224213" y="5888470"/>
            <a:ext cx="1973531" cy="659831"/>
          </a:xfrm>
          <a:prstGeom prst="chevron">
            <a:avLst>
              <a:gd name="adj" fmla="val 54998"/>
            </a:avLst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7" name="Gelijkbenige driehoek 16">
            <a:extLst>
              <a:ext uri="{FF2B5EF4-FFF2-40B4-BE49-F238E27FC236}">
                <a16:creationId xmlns:a16="http://schemas.microsoft.com/office/drawing/2014/main" id="{2E919312-ACA4-C4C9-CF5D-C1608C4DB3F8}"/>
              </a:ext>
            </a:extLst>
          </p:cNvPr>
          <p:cNvSpPr/>
          <p:nvPr/>
        </p:nvSpPr>
        <p:spPr>
          <a:xfrm rot="1981853">
            <a:off x="1550389" y="3061256"/>
            <a:ext cx="659831" cy="361728"/>
          </a:xfrm>
          <a:prstGeom prst="triangle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03EB276-C507-4951-CE6C-5E780A521E38}"/>
              </a:ext>
            </a:extLst>
          </p:cNvPr>
          <p:cNvSpPr/>
          <p:nvPr/>
        </p:nvSpPr>
        <p:spPr>
          <a:xfrm>
            <a:off x="7172178" y="5887802"/>
            <a:ext cx="4554062" cy="660502"/>
          </a:xfrm>
          <a:prstGeom prst="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B38A0DD-83F9-789F-0CC3-9F19712BDC7D}"/>
              </a:ext>
            </a:extLst>
          </p:cNvPr>
          <p:cNvSpPr/>
          <p:nvPr/>
        </p:nvSpPr>
        <p:spPr>
          <a:xfrm>
            <a:off x="5321177" y="5888471"/>
            <a:ext cx="1745294" cy="660502"/>
          </a:xfrm>
          <a:prstGeom prst="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EECDAB9-46CD-B578-CA5B-6A64B1A7E614}"/>
              </a:ext>
            </a:extLst>
          </p:cNvPr>
          <p:cNvSpPr/>
          <p:nvPr/>
        </p:nvSpPr>
        <p:spPr>
          <a:xfrm>
            <a:off x="1111323" y="2222493"/>
            <a:ext cx="2112890" cy="659831"/>
          </a:xfrm>
          <a:prstGeom prst="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996A9C54-7113-4DA0-2E50-892A12A331F1}"/>
              </a:ext>
            </a:extLst>
          </p:cNvPr>
          <p:cNvGrpSpPr/>
          <p:nvPr/>
        </p:nvGrpSpPr>
        <p:grpSpPr>
          <a:xfrm>
            <a:off x="1159993" y="2226471"/>
            <a:ext cx="4320000" cy="4320001"/>
            <a:chOff x="1159993" y="2226471"/>
            <a:chExt cx="4320000" cy="4320001"/>
          </a:xfrm>
          <a:solidFill>
            <a:srgbClr val="75C4FF"/>
          </a:solidFill>
        </p:grpSpPr>
        <p:sp>
          <p:nvSpPr>
            <p:cNvPr id="8" name="Blokboog 7">
              <a:extLst>
                <a:ext uri="{FF2B5EF4-FFF2-40B4-BE49-F238E27FC236}">
                  <a16:creationId xmlns:a16="http://schemas.microsoft.com/office/drawing/2014/main" id="{97BF019A-9853-F7A6-C96B-4A94E22CC461}"/>
                </a:ext>
              </a:extLst>
            </p:cNvPr>
            <p:cNvSpPr/>
            <p:nvPr/>
          </p:nvSpPr>
          <p:spPr>
            <a:xfrm rot="20422092">
              <a:off x="1159993" y="2226472"/>
              <a:ext cx="4320000" cy="4320000"/>
            </a:xfrm>
            <a:prstGeom prst="blockArc">
              <a:avLst>
                <a:gd name="adj1" fmla="val 11130166"/>
                <a:gd name="adj2" fmla="val 13953895"/>
                <a:gd name="adj3" fmla="val 15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10" name="Blokboog 9">
              <a:extLst>
                <a:ext uri="{FF2B5EF4-FFF2-40B4-BE49-F238E27FC236}">
                  <a16:creationId xmlns:a16="http://schemas.microsoft.com/office/drawing/2014/main" id="{5C03B340-3B8F-2D79-71D6-D1CCE0DBE685}"/>
                </a:ext>
              </a:extLst>
            </p:cNvPr>
            <p:cNvSpPr/>
            <p:nvPr/>
          </p:nvSpPr>
          <p:spPr>
            <a:xfrm rot="17377029">
              <a:off x="1159993" y="2226472"/>
              <a:ext cx="4320000" cy="4320000"/>
            </a:xfrm>
            <a:prstGeom prst="blockArc">
              <a:avLst>
                <a:gd name="adj1" fmla="val 11588643"/>
                <a:gd name="adj2" fmla="val 13953895"/>
                <a:gd name="adj3" fmla="val 15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11" name="Blokboog 10">
              <a:extLst>
                <a:ext uri="{FF2B5EF4-FFF2-40B4-BE49-F238E27FC236}">
                  <a16:creationId xmlns:a16="http://schemas.microsoft.com/office/drawing/2014/main" id="{106739EE-241C-D6A9-361B-D6289ADA7396}"/>
                </a:ext>
              </a:extLst>
            </p:cNvPr>
            <p:cNvSpPr/>
            <p:nvPr/>
          </p:nvSpPr>
          <p:spPr>
            <a:xfrm rot="14865176">
              <a:off x="1159993" y="2226471"/>
              <a:ext cx="4320000" cy="4320000"/>
            </a:xfrm>
            <a:prstGeom prst="blockArc">
              <a:avLst>
                <a:gd name="adj1" fmla="val 7261959"/>
                <a:gd name="adj2" fmla="val 13953895"/>
                <a:gd name="adj3" fmla="val 15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12" name="Blokboog 11">
              <a:extLst>
                <a:ext uri="{FF2B5EF4-FFF2-40B4-BE49-F238E27FC236}">
                  <a16:creationId xmlns:a16="http://schemas.microsoft.com/office/drawing/2014/main" id="{7E2B984E-3075-AEF8-D3C2-ED8090838BC9}"/>
                </a:ext>
              </a:extLst>
            </p:cNvPr>
            <p:cNvSpPr/>
            <p:nvPr/>
          </p:nvSpPr>
          <p:spPr>
            <a:xfrm rot="8023786">
              <a:off x="1159993" y="2226471"/>
              <a:ext cx="4320000" cy="4320000"/>
            </a:xfrm>
            <a:prstGeom prst="blockArc">
              <a:avLst>
                <a:gd name="adj1" fmla="val 8163448"/>
                <a:gd name="adj2" fmla="val 13953895"/>
                <a:gd name="adj3" fmla="val 15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C985F73-7314-BCDD-F97A-1D89417A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design cycle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32D2486-21D6-4E67-9F0D-839A0DAE3B31}"/>
              </a:ext>
            </a:extLst>
          </p:cNvPr>
          <p:cNvSpPr/>
          <p:nvPr/>
        </p:nvSpPr>
        <p:spPr>
          <a:xfrm rot="3726065">
            <a:off x="1519994" y="2586472"/>
            <a:ext cx="3600000" cy="36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nl-NL" sz="2200" b="1" cap="none" spc="0" dirty="0">
                <a:ln w="0"/>
                <a:solidFill>
                  <a:schemeClr val="bg1"/>
                </a:solidFill>
              </a:rPr>
              <a:t>    Knowledge </a:t>
            </a:r>
            <a:r>
              <a:rPr lang="nl-NL" sz="2200" b="1" cap="none" spc="0" dirty="0" err="1">
                <a:ln w="0"/>
                <a:solidFill>
                  <a:schemeClr val="bg1"/>
                </a:solidFill>
              </a:rPr>
              <a:t>acquisition</a:t>
            </a:r>
            <a:r>
              <a:rPr lang="nl-NL" sz="2200" b="1" cap="none" spc="0" dirty="0">
                <a:ln w="0"/>
                <a:solidFill>
                  <a:schemeClr val="bg1"/>
                </a:solidFill>
              </a:rPr>
              <a:t>     </a:t>
            </a:r>
            <a:r>
              <a:rPr lang="nl-NL" sz="2200" b="1" cap="none" spc="0" dirty="0" err="1">
                <a:ln w="0"/>
                <a:solidFill>
                  <a:schemeClr val="bg1"/>
                </a:solidFill>
              </a:rPr>
              <a:t>Requirement</a:t>
            </a:r>
            <a:r>
              <a:rPr lang="nl-NL" sz="2200" b="1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nl-NL" sz="2200" b="1" cap="none" spc="0" dirty="0" err="1">
                <a:ln w="0"/>
                <a:solidFill>
                  <a:schemeClr val="bg1"/>
                </a:solidFill>
              </a:rPr>
              <a:t>specification</a:t>
            </a:r>
            <a:r>
              <a:rPr lang="nl-NL" sz="2200" b="1" cap="none" spc="0" dirty="0">
                <a:ln w="0"/>
                <a:solidFill>
                  <a:schemeClr val="bg1"/>
                </a:solidFill>
              </a:rPr>
              <a:t>     Building     Evaluation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8C847CE-F172-EE69-6BCB-1B3822F5DDD1}"/>
              </a:ext>
            </a:extLst>
          </p:cNvPr>
          <p:cNvSpPr/>
          <p:nvPr/>
        </p:nvSpPr>
        <p:spPr>
          <a:xfrm>
            <a:off x="1111323" y="2290497"/>
            <a:ext cx="20348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400" b="1" cap="none" spc="0" dirty="0" err="1">
                <a:ln w="0"/>
                <a:solidFill>
                  <a:schemeClr val="bg1"/>
                </a:solidFill>
              </a:rPr>
              <a:t>Specification</a:t>
            </a:r>
            <a:endParaRPr lang="nl-NL" sz="2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76DFB0F-D44E-56E6-F9A7-2F672D631EBB}"/>
              </a:ext>
            </a:extLst>
          </p:cNvPr>
          <p:cNvSpPr/>
          <p:nvPr/>
        </p:nvSpPr>
        <p:spPr>
          <a:xfrm>
            <a:off x="5321177" y="5993223"/>
            <a:ext cx="64538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400" b="1" cap="none" spc="0" dirty="0">
                <a:ln w="0"/>
                <a:solidFill>
                  <a:schemeClr val="bg1"/>
                </a:solidFill>
              </a:rPr>
              <a:t>Integration     </a:t>
            </a:r>
            <a:r>
              <a:rPr lang="nl-NL" sz="2400" b="1" cap="none" spc="0" dirty="0" err="1">
                <a:ln w="0"/>
                <a:solidFill>
                  <a:schemeClr val="bg1"/>
                </a:solidFill>
              </a:rPr>
              <a:t>Documentation</a:t>
            </a:r>
            <a:r>
              <a:rPr lang="nl-NL" sz="2400" b="1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nl-NL" sz="2400" b="1" cap="none" spc="0" dirty="0" err="1">
                <a:ln w="0"/>
                <a:solidFill>
                  <a:schemeClr val="bg1"/>
                </a:solidFill>
              </a:rPr>
              <a:t>and</a:t>
            </a:r>
            <a:r>
              <a:rPr lang="nl-NL" sz="2400" b="1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nl-NL" sz="2400" b="1" cap="none" spc="0" dirty="0" err="1">
                <a:ln w="0"/>
                <a:solidFill>
                  <a:schemeClr val="bg1"/>
                </a:solidFill>
              </a:rPr>
              <a:t>publication</a:t>
            </a:r>
            <a:endParaRPr lang="nl-NL" sz="2400" b="1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73657866-662F-8490-71C8-06CC71F3F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472" y="848822"/>
            <a:ext cx="5600768" cy="5160355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Specification</a:t>
            </a:r>
            <a:r>
              <a:rPr lang="en-US" sz="1400" dirty="0"/>
              <a:t>: Determining the scope and purpose of the ontology, including its position in the semantic web landscape. Competency questions are formulated in this phase.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Knowledge acquisition</a:t>
            </a:r>
            <a:r>
              <a:rPr lang="en-US" sz="1400" dirty="0"/>
              <a:t>: Defining the exact domain knowledge that the ontology should cover, based on a literature review.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Requirement specification</a:t>
            </a:r>
            <a:r>
              <a:rPr lang="en-US" sz="1400" dirty="0"/>
              <a:t>: Making a list of classes, instances, object properties, and restrictions. Choices are based on the competency questions and the knowledge acquisition phase.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Building</a:t>
            </a:r>
            <a:r>
              <a:rPr lang="en-US" sz="1400" dirty="0"/>
              <a:t>: Building the ontology using Stanford Protégé 5.5.0.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Evaluation</a:t>
            </a:r>
            <a:r>
              <a:rPr lang="en-US" sz="1400" dirty="0"/>
              <a:t>: Testing the ontology in different use-cases. Testing SPARQL queries to validate the competency questions. Testing the ontology against evaluation criteria. Using the </a:t>
            </a:r>
            <a:r>
              <a:rPr lang="en-US" sz="1400" dirty="0" err="1"/>
              <a:t>OntOlogy</a:t>
            </a:r>
            <a:r>
              <a:rPr lang="en-US" sz="1400" dirty="0"/>
              <a:t> Pitfall Scanner! (OOPS!) to detect common pitfalls in the ontology.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Integration</a:t>
            </a:r>
            <a:r>
              <a:rPr lang="en-US" sz="1400" dirty="0"/>
              <a:t>: Integrating the ontology with existing standards and ontologies.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400" b="1" dirty="0"/>
              <a:t>Documentation and publication</a:t>
            </a:r>
            <a:r>
              <a:rPr lang="en-US" sz="1400" dirty="0"/>
              <a:t>: Creating HTML documentation using WIDOCO. If possible, publish an example dataset, instantiating the ontology, under the CC-BY 4.0 license and provide example queries.</a:t>
            </a:r>
          </a:p>
          <a:p>
            <a:pPr marL="514350" indent="-514350" algn="just">
              <a:buFont typeface="+mj-lt"/>
              <a:buAutoNum type="arabicPeriod"/>
            </a:pPr>
            <a:endParaRPr lang="LID4096" sz="1400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39FE594-6931-005C-E1D1-A647057727F5}"/>
              </a:ext>
            </a:extLst>
          </p:cNvPr>
          <p:cNvSpPr txBox="1"/>
          <p:nvPr/>
        </p:nvSpPr>
        <p:spPr>
          <a:xfrm>
            <a:off x="838200" y="1369427"/>
            <a:ext cx="276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5C4FF"/>
                </a:solidFill>
              </a:rPr>
              <a:t>Donkers et al., 2022. </a:t>
            </a:r>
            <a:r>
              <a:rPr lang="LID4096" sz="1000" dirty="0">
                <a:solidFill>
                  <a:srgbClr val="75C4FF"/>
                </a:solidFill>
              </a:rPr>
              <a:t>https://doi.org/10.3390/buildings12101522</a:t>
            </a:r>
          </a:p>
        </p:txBody>
      </p:sp>
    </p:spTree>
    <p:extLst>
      <p:ext uri="{BB962C8B-B14F-4D97-AF65-F5344CB8AC3E}">
        <p14:creationId xmlns:p14="http://schemas.microsoft.com/office/powerpoint/2010/main" val="867985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Ontology editors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E0C157D-3F24-1767-71AE-7A2717A57659}"/>
              </a:ext>
            </a:extLst>
          </p:cNvPr>
          <p:cNvSpPr txBox="1">
            <a:spLocks/>
          </p:cNvSpPr>
          <p:nvPr/>
        </p:nvSpPr>
        <p:spPr>
          <a:xfrm rot="5400000">
            <a:off x="4639742" y="5963842"/>
            <a:ext cx="5276853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0" b="1" dirty="0">
                <a:solidFill>
                  <a:srgbClr val="75C4FF"/>
                </a:solidFill>
              </a:rPr>
              <a:t>!</a:t>
            </a:r>
            <a:endParaRPr lang="LID4096" sz="200000" b="1" dirty="0">
              <a:solidFill>
                <a:srgbClr val="75C4FF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4E39644-F754-0B2B-EA33-8330135C32EA}"/>
              </a:ext>
            </a:extLst>
          </p:cNvPr>
          <p:cNvSpPr txBox="1"/>
          <p:nvPr/>
        </p:nvSpPr>
        <p:spPr>
          <a:xfrm>
            <a:off x="6241134" y="1825625"/>
            <a:ext cx="511266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UML to OWL:</a:t>
            </a:r>
          </a:p>
          <a:p>
            <a:pPr marL="457200" indent="-457200"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Chowlk</a:t>
            </a:r>
            <a:endParaRPr lang="en-US" sz="2800" dirty="0">
              <a:solidFill>
                <a:srgbClr val="75C4FF"/>
              </a:solidFill>
            </a:endParaRPr>
          </a:p>
          <a:p>
            <a:pPr marL="457200" indent="-457200"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EA-to-RDF</a:t>
            </a:r>
            <a:endParaRPr lang="en-US" sz="2800" dirty="0">
              <a:solidFill>
                <a:srgbClr val="75C4FF"/>
              </a:solidFill>
            </a:endParaRPr>
          </a:p>
          <a:p>
            <a:endParaRPr lang="en-US" sz="2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800" dirty="0"/>
              <a:t>Tips: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 Best Practices</a:t>
            </a:r>
            <a:endParaRPr lang="en-US" sz="2800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 Cool URIs</a:t>
            </a:r>
            <a:endParaRPr lang="en-US" sz="2800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Other W3C standards</a:t>
            </a:r>
            <a:endParaRPr lang="en-US" sz="2800" dirty="0">
              <a:solidFill>
                <a:srgbClr val="75C4FF"/>
              </a:solidFill>
            </a:endParaRPr>
          </a:p>
          <a:p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interface:</a:t>
            </a:r>
            <a:endParaRPr lang="en-US" dirty="0"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b="1" dirty="0">
                <a:solidFill>
                  <a:srgbClr val="75C4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Stanford Protégé</a:t>
            </a:r>
            <a:endParaRPr lang="en-US" b="1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TopBraid EDG</a:t>
            </a:r>
            <a:endParaRPr lang="en-US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Laces Library Manager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/>
              <a:t>Powerpoint</a:t>
            </a:r>
            <a:r>
              <a:rPr lang="en-US" sz="2800" dirty="0"/>
              <a:t>:</a:t>
            </a:r>
          </a:p>
          <a:p>
            <a:pPr marL="457200" indent="-457200">
              <a:buFont typeface="Calibri" panose="020F0502020204030204" pitchFamily="34" charset="0"/>
              <a:buChar char="×"/>
            </a:pPr>
            <a:r>
              <a:rPr lang="en-US" sz="2800" dirty="0">
                <a:solidFill>
                  <a:srgbClr val="75C4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Ontology Design Template</a:t>
            </a:r>
            <a:endParaRPr lang="en-US" sz="2800" dirty="0">
              <a:solidFill>
                <a:srgbClr val="75C4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34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Validators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E0C157D-3F24-1767-71AE-7A2717A57659}"/>
              </a:ext>
            </a:extLst>
          </p:cNvPr>
          <p:cNvSpPr txBox="1">
            <a:spLocks/>
          </p:cNvSpPr>
          <p:nvPr/>
        </p:nvSpPr>
        <p:spPr>
          <a:xfrm rot="5400000">
            <a:off x="4639742" y="5963842"/>
            <a:ext cx="5276853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0" b="1" dirty="0">
                <a:solidFill>
                  <a:srgbClr val="75C4FF"/>
                </a:solidFill>
              </a:rPr>
              <a:t>!</a:t>
            </a:r>
            <a:endParaRPr lang="LID4096" sz="2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5340C3-2A23-529B-15FA-FFD24968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Ontologies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OOPS!</a:t>
            </a:r>
            <a:endParaRPr lang="en-US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/>
              <a:t>Instance data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RDF TTL syntax validator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endParaRPr lang="LID4096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7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Publishing ontologies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E0C157D-3F24-1767-71AE-7A2717A57659}"/>
              </a:ext>
            </a:extLst>
          </p:cNvPr>
          <p:cNvSpPr txBox="1">
            <a:spLocks/>
          </p:cNvSpPr>
          <p:nvPr/>
        </p:nvSpPr>
        <p:spPr>
          <a:xfrm rot="5400000">
            <a:off x="4639742" y="5963842"/>
            <a:ext cx="5276853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0" b="1" dirty="0">
                <a:solidFill>
                  <a:srgbClr val="75C4FF"/>
                </a:solidFill>
              </a:rPr>
              <a:t>!</a:t>
            </a:r>
            <a:endParaRPr lang="LID4096" sz="2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5340C3-2A23-529B-15FA-FFD24968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Making HTML documentation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WIDOCO</a:t>
            </a:r>
            <a:endParaRPr lang="en-US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r>
              <a:rPr lang="en-US" dirty="0">
                <a:solidFill>
                  <a:srgbClr val="75C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LODE</a:t>
            </a:r>
            <a:endParaRPr lang="en-US" dirty="0">
              <a:solidFill>
                <a:srgbClr val="75C4FF"/>
              </a:solidFill>
            </a:endParaRPr>
          </a:p>
          <a:p>
            <a:pPr>
              <a:buFont typeface="Calibri" panose="020F0502020204030204" pitchFamily="34" charset="0"/>
              <a:buChar char="×"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/>
              <a:t>Uploading to GitHub: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75C4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https://github.com/w3c-lbd-cg/bot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r>
              <a:rPr lang="en-US" dirty="0"/>
              <a:t>Publish using GitHub Pages: </a:t>
            </a:r>
            <a:r>
              <a:rPr lang="en-US" dirty="0">
                <a:solidFill>
                  <a:srgbClr val="75C4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https://w3c-lbd-cg.github.io/bot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LID4096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6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Publishing ontologies (2)</a:t>
            </a:r>
            <a:endParaRPr lang="LID4096" b="1" dirty="0">
              <a:solidFill>
                <a:srgbClr val="0070C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E0C157D-3F24-1767-71AE-7A2717A57659}"/>
              </a:ext>
            </a:extLst>
          </p:cNvPr>
          <p:cNvSpPr txBox="1">
            <a:spLocks/>
          </p:cNvSpPr>
          <p:nvPr/>
        </p:nvSpPr>
        <p:spPr>
          <a:xfrm rot="5400000">
            <a:off x="4639742" y="5963842"/>
            <a:ext cx="5276853" cy="2074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0" b="1" dirty="0">
                <a:solidFill>
                  <a:srgbClr val="75C4FF"/>
                </a:solidFill>
              </a:rPr>
              <a:t>!</a:t>
            </a:r>
            <a:endParaRPr lang="LID4096" sz="2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5340C3-2A23-529B-15FA-FFD24968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Claiming a prefix: </a:t>
            </a:r>
            <a:r>
              <a:rPr lang="en-US" dirty="0">
                <a:solidFill>
                  <a:srgbClr val="75C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http://prefix.cc</a:t>
            </a:r>
            <a:r>
              <a:rPr lang="en-US" dirty="0">
                <a:solidFill>
                  <a:srgbClr val="75C4FF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Claim a w3 </a:t>
            </a:r>
            <a:r>
              <a:rPr lang="en-US" dirty="0" err="1"/>
              <a:t>perma</a:t>
            </a:r>
            <a:r>
              <a:rPr lang="en-US" dirty="0"/>
              <a:t> id: </a:t>
            </a:r>
            <a:r>
              <a:rPr lang="en-US" dirty="0">
                <a:solidFill>
                  <a:srgbClr val="75C4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https://github.com/perma-id/w3id.org</a:t>
            </a:r>
            <a:r>
              <a:rPr lang="en-US" dirty="0">
                <a:solidFill>
                  <a:srgbClr val="75C4FF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Publish the ontology on </a:t>
            </a:r>
            <a:r>
              <a:rPr lang="en-US" dirty="0">
                <a:solidFill>
                  <a:srgbClr val="75C4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 Open Vocabularies</a:t>
            </a:r>
            <a:endParaRPr lang="en-US" dirty="0">
              <a:solidFill>
                <a:srgbClr val="75C4FF"/>
              </a:solidFill>
            </a:endParaRPr>
          </a:p>
          <a:p>
            <a:pPr marL="0" indent="0">
              <a:buNone/>
            </a:pPr>
            <a:r>
              <a:rPr lang="en-US" dirty="0"/>
              <a:t>Publish on </a:t>
            </a:r>
            <a:r>
              <a:rPr lang="en-US" dirty="0" err="1"/>
              <a:t>bSDD</a:t>
            </a:r>
            <a:r>
              <a:rPr lang="en-US" dirty="0"/>
              <a:t> (</a:t>
            </a:r>
            <a:r>
              <a:rPr lang="en-US" dirty="0">
                <a:solidFill>
                  <a:srgbClr val="75C4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buildingSmart Data Dictionary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Talk about it!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408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7C9A6-505A-0713-07E4-8F407915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BBF37B-9D80-0C4B-A60A-CC8DEAFA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5ADC6B0-B7C0-F460-A509-CA8610A0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67"/>
          <a:stretch/>
        </p:blipFill>
        <p:spPr>
          <a:xfrm>
            <a:off x="0" y="0"/>
            <a:ext cx="12192000" cy="1363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C54BD-4897-FECC-CF04-5A44C42D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W3C Linked Building Data Group</a:t>
            </a:r>
            <a:endParaRPr lang="LID4096" b="1" dirty="0">
              <a:solidFill>
                <a:schemeClr val="bg1"/>
              </a:solidFill>
            </a:endParaRPr>
          </a:p>
        </p:txBody>
      </p:sp>
      <p:pic>
        <p:nvPicPr>
          <p:cNvPr id="19" name="Tijdelijke aanduiding voor inhoud 18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3ECE0D57-E581-CCA0-983E-5A2C1E5EB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44"/>
          <a:stretch/>
        </p:blipFill>
        <p:spPr>
          <a:xfrm>
            <a:off x="838200" y="4092429"/>
            <a:ext cx="2081417" cy="2084534"/>
          </a:xfr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C931CB11-56FF-2062-2458-22FE86DD8A24}"/>
              </a:ext>
            </a:extLst>
          </p:cNvPr>
          <p:cNvGrpSpPr/>
          <p:nvPr/>
        </p:nvGrpSpPr>
        <p:grpSpPr>
          <a:xfrm>
            <a:off x="838200" y="2198412"/>
            <a:ext cx="2081417" cy="1894017"/>
            <a:chOff x="838200" y="2326871"/>
            <a:chExt cx="1231900" cy="1120986"/>
          </a:xfrm>
        </p:grpSpPr>
        <p:pic>
          <p:nvPicPr>
            <p:cNvPr id="12" name="Afbeelding 11" descr="Afbeelding met clipart, Graphics, grafische vormgeving, illustratie&#10;&#10;Automatisch gegenereerde beschrijving">
              <a:extLst>
                <a:ext uri="{FF2B5EF4-FFF2-40B4-BE49-F238E27FC236}">
                  <a16:creationId xmlns:a16="http://schemas.microsoft.com/office/drawing/2014/main" id="{E8A93BDF-57B0-922E-20DE-0B3D5062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326871"/>
              <a:ext cx="913364" cy="913364"/>
            </a:xfrm>
            <a:prstGeom prst="rect">
              <a:avLst/>
            </a:prstGeom>
          </p:spPr>
        </p:pic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1EF66071-2A1B-54E7-5832-78795868186A}"/>
                </a:ext>
              </a:extLst>
            </p:cNvPr>
            <p:cNvSpPr txBox="1"/>
            <p:nvPr/>
          </p:nvSpPr>
          <p:spPr>
            <a:xfrm>
              <a:off x="1402824" y="3028890"/>
              <a:ext cx="667276" cy="418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LBD</a:t>
              </a:r>
              <a:endParaRPr lang="LID4096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B778F6-6345-15A2-E5FE-57573A0BD28D}"/>
              </a:ext>
            </a:extLst>
          </p:cNvPr>
          <p:cNvSpPr txBox="1">
            <a:spLocks/>
          </p:cNvSpPr>
          <p:nvPr/>
        </p:nvSpPr>
        <p:spPr>
          <a:xfrm>
            <a:off x="3335406" y="1825625"/>
            <a:ext cx="80183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If you like to contribute to those ontologies, discuss ongoing developments or learn from other academics and industry professionals, please join our W3C LBD CG.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Triweekly technical meetings with presentations on linked building data.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23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44E6B-306A-1B64-0D3D-68F5C2F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9015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Linked Building Data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Ontologies</a:t>
            </a:r>
            <a:endParaRPr lang="LID4096" b="1" dirty="0">
              <a:solidFill>
                <a:schemeClr val="bg1"/>
              </a:solidFill>
            </a:endParaRPr>
          </a:p>
        </p:txBody>
      </p:sp>
      <p:pic>
        <p:nvPicPr>
          <p:cNvPr id="4" name="Afbeelding 3" descr="Afbeelding met persoon, Menselijk gezicht, kleding, glimlach&#10;&#10;Automatisch gegenereerde beschrijving">
            <a:extLst>
              <a:ext uri="{FF2B5EF4-FFF2-40B4-BE49-F238E27FC236}">
                <a16:creationId xmlns:a16="http://schemas.microsoft.com/office/drawing/2014/main" id="{E7CD643E-65AC-916E-947E-DEF18AF3C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1" r="-2" b="35180"/>
          <a:stretch/>
        </p:blipFill>
        <p:spPr>
          <a:xfrm>
            <a:off x="5570851" y="4729847"/>
            <a:ext cx="1047337" cy="708753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D7BABF-6B5F-E608-518E-07F72F04F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108" y="6178629"/>
            <a:ext cx="2077783" cy="507445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CA4E4353-9A87-987A-73D0-1498DBD7B01B}"/>
              </a:ext>
            </a:extLst>
          </p:cNvPr>
          <p:cNvSpPr txBox="1">
            <a:spLocks/>
          </p:cNvSpPr>
          <p:nvPr/>
        </p:nvSpPr>
        <p:spPr>
          <a:xfrm>
            <a:off x="996461" y="6091832"/>
            <a:ext cx="10199076" cy="68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Alex Donkers – PhD Candidate at Eindhoven University of Technology – a.j.a.donkers@tue.nl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Dujuan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Yang,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Bauke</a:t>
            </a:r>
            <a:r>
              <a:rPr lang="en-US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 de Vries, Nico </a:t>
            </a:r>
            <a:r>
              <a:rPr lang="en-US" sz="12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Baken</a:t>
            </a:r>
            <a:endParaRPr lang="en-US" sz="12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34C17F47-3E92-2787-A080-C56E0AFD65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8" y="6148938"/>
            <a:ext cx="2077783" cy="566829"/>
          </a:xfrm>
          <a:prstGeom prst="rect">
            <a:avLst/>
          </a:prstGeom>
        </p:spPr>
      </p:pic>
      <p:pic>
        <p:nvPicPr>
          <p:cNvPr id="15" name="Afbeelding 14">
            <a:hlinkClick r:id="rId7"/>
            <a:extLst>
              <a:ext uri="{FF2B5EF4-FFF2-40B4-BE49-F238E27FC236}">
                <a16:creationId xmlns:a16="http://schemas.microsoft.com/office/drawing/2014/main" id="{7F2E9B38-C1BF-206B-57EC-1C686ECD3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88" y="5662347"/>
            <a:ext cx="429485" cy="429485"/>
          </a:xfrm>
          <a:prstGeom prst="rect">
            <a:avLst/>
          </a:prstGeom>
          <a:ln>
            <a:noFill/>
          </a:ln>
        </p:spPr>
      </p:pic>
      <p:pic>
        <p:nvPicPr>
          <p:cNvPr id="16" name="Graphic 15" descr="Boeken met effen opvulling">
            <a:hlinkClick r:id="rId9"/>
            <a:extLst>
              <a:ext uri="{FF2B5EF4-FFF2-40B4-BE49-F238E27FC236}">
                <a16:creationId xmlns:a16="http://schemas.microsoft.com/office/drawing/2014/main" id="{9C154429-910F-F5CB-C86A-E34B1105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79776" y="5662346"/>
            <a:ext cx="429485" cy="429485"/>
          </a:xfrm>
          <a:prstGeom prst="rect">
            <a:avLst/>
          </a:prstGeom>
        </p:spPr>
      </p:pic>
      <p:pic>
        <p:nvPicPr>
          <p:cNvPr id="17" name="Afbeelding 16">
            <a:hlinkClick r:id="rId12"/>
            <a:extLst>
              <a:ext uri="{FF2B5EF4-FFF2-40B4-BE49-F238E27FC236}">
                <a16:creationId xmlns:a16="http://schemas.microsoft.com/office/drawing/2014/main" id="{3801A8F8-1268-F2CB-44D6-71E4FD5204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64" y="5662346"/>
            <a:ext cx="429485" cy="4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3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41075"/>
          </a:xfrm>
        </p:spPr>
        <p:txBody>
          <a:bodyPr>
            <a:noAutofit/>
          </a:bodyPr>
          <a:lstStyle/>
          <a:p>
            <a:r>
              <a:rPr lang="en-US" sz="100000" b="1" dirty="0">
                <a:solidFill>
                  <a:srgbClr val="75C4FF"/>
                </a:solidFill>
              </a:rPr>
              <a:t>“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An ontology is a formal, explicit specification of a shared conceptualization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C8ADA06-7F3B-3D26-2128-5DCE3D62B96B}"/>
              </a:ext>
            </a:extLst>
          </p:cNvPr>
          <p:cNvSpPr txBox="1"/>
          <p:nvPr/>
        </p:nvSpPr>
        <p:spPr>
          <a:xfrm>
            <a:off x="8597900" y="5631101"/>
            <a:ext cx="2755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LID4096" sz="1000" dirty="0">
                <a:solidFill>
                  <a:schemeClr val="bg1"/>
                </a:solidFill>
              </a:rPr>
              <a:t>R. Studer, V. R. Benjamins, and D. Fensel. “Knowledge Engineering: Principles and methods”. In: Data &amp; Knowledge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LID4096" sz="1000" dirty="0">
                <a:solidFill>
                  <a:schemeClr val="bg1"/>
                </a:solidFill>
              </a:rPr>
              <a:t>Engineering 25.1-2 (1998), pp. 161–197. doi: 10.1016/S0169-023X(97)00056-6.</a:t>
            </a:r>
          </a:p>
        </p:txBody>
      </p:sp>
      <p:pic>
        <p:nvPicPr>
          <p:cNvPr id="7" name="Graphic 6" descr="Boeken met effen opvulling">
            <a:extLst>
              <a:ext uri="{FF2B5EF4-FFF2-40B4-BE49-F238E27FC236}">
                <a16:creationId xmlns:a16="http://schemas.microsoft.com/office/drawing/2014/main" id="{3DBBAEAA-FF68-7D80-5494-AAE6B0BB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-4964112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4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44913"/>
            <a:ext cx="10515600" cy="11141075"/>
          </a:xfrm>
        </p:spPr>
        <p:txBody>
          <a:bodyPr>
            <a:noAutofit/>
          </a:bodyPr>
          <a:lstStyle/>
          <a:p>
            <a:r>
              <a:rPr lang="en-US" sz="100000" b="1" dirty="0">
                <a:solidFill>
                  <a:srgbClr val="75C4FF"/>
                </a:solidFill>
              </a:rPr>
              <a:t>“</a:t>
            </a:r>
            <a:endParaRPr lang="LID4096" sz="100000" b="1" dirty="0">
              <a:solidFill>
                <a:srgbClr val="75C4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CDAE0-FE28-E2EF-5D97-2DA48C7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79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An ontology is a formal, explicit specification of a shared conceptualization</a:t>
            </a:r>
            <a:endParaRPr lang="LID4096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C8ADA06-7F3B-3D26-2128-5DCE3D62B96B}"/>
              </a:ext>
            </a:extLst>
          </p:cNvPr>
          <p:cNvSpPr txBox="1"/>
          <p:nvPr/>
        </p:nvSpPr>
        <p:spPr>
          <a:xfrm>
            <a:off x="8597900" y="7066201"/>
            <a:ext cx="2755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LID4096" sz="1000" dirty="0">
                <a:solidFill>
                  <a:schemeClr val="bg1"/>
                </a:solidFill>
              </a:rPr>
              <a:t>R. Studer, V. R. Benjamins, and D. Fensel. “Knowledge Engineering: Principles and methods”. In: Data &amp; Knowledge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LID4096" sz="1000" dirty="0">
                <a:solidFill>
                  <a:schemeClr val="bg1"/>
                </a:solidFill>
              </a:rPr>
              <a:t>Engineering 25.1-2 (1998), pp. 161–197. doi: 10.1016/S0169-023X(97)00056-6.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84A764EC-3864-BC57-6327-F31F5122D228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Conceptualization	</a:t>
            </a:r>
            <a:r>
              <a:rPr lang="en-US" dirty="0">
                <a:solidFill>
                  <a:schemeClr val="bg1"/>
                </a:solidFill>
              </a:rPr>
              <a:t>An abstract model of something in the 					world that we want to represent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Explicit			</a:t>
            </a:r>
            <a:r>
              <a:rPr lang="en-US" dirty="0">
                <a:solidFill>
                  <a:schemeClr val="bg1"/>
                </a:solidFill>
              </a:rPr>
              <a:t>All concepts in a domain are defined using 				formal logics supported by languages in the 				semantic web stack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Formal			</a:t>
            </a:r>
            <a:r>
              <a:rPr lang="en-US" dirty="0">
                <a:solidFill>
                  <a:schemeClr val="bg1"/>
                </a:solidFill>
              </a:rPr>
              <a:t>Machine-understandable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Shared			</a:t>
            </a:r>
            <a:r>
              <a:rPr lang="en-US" dirty="0">
                <a:solidFill>
                  <a:schemeClr val="bg1"/>
                </a:solidFill>
              </a:rPr>
              <a:t>Created for and agreed on by multiple users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4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4497BF8F-3EF7-11A5-F75D-27C10422E190}"/>
              </a:ext>
            </a:extLst>
          </p:cNvPr>
          <p:cNvCxnSpPr>
            <a:cxnSpLocks/>
          </p:cNvCxnSpPr>
          <p:nvPr/>
        </p:nvCxnSpPr>
        <p:spPr>
          <a:xfrm>
            <a:off x="241860" y="6400800"/>
            <a:ext cx="1134054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C960E622-3A81-C1B7-EE6D-629696F8DB92}"/>
              </a:ext>
            </a:extLst>
          </p:cNvPr>
          <p:cNvSpPr/>
          <p:nvPr/>
        </p:nvSpPr>
        <p:spPr>
          <a:xfrm>
            <a:off x="241860" y="4973214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Paper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E3B4048-BC2B-1101-2074-E8D2297D11E8}"/>
              </a:ext>
            </a:extLst>
          </p:cNvPr>
          <p:cNvSpPr/>
          <p:nvPr/>
        </p:nvSpPr>
        <p:spPr>
          <a:xfrm>
            <a:off x="2846663" y="4973214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Files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EB97EFC-5AF6-6492-65D8-FB0145636E2A}"/>
              </a:ext>
            </a:extLst>
          </p:cNvPr>
          <p:cNvSpPr/>
          <p:nvPr/>
        </p:nvSpPr>
        <p:spPr>
          <a:xfrm>
            <a:off x="5464726" y="4973214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Central management of files in Common Data Environments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04F5D41-1F8F-2CA4-EF20-A43DEF4D7654}"/>
              </a:ext>
            </a:extLst>
          </p:cNvPr>
          <p:cNvSpPr/>
          <p:nvPr/>
        </p:nvSpPr>
        <p:spPr>
          <a:xfrm>
            <a:off x="8082789" y="4973214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Cloud-based information and coordination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1DEF04A-B8DF-EA8F-125E-35F864EFD427}"/>
              </a:ext>
            </a:extLst>
          </p:cNvPr>
          <p:cNvSpPr/>
          <p:nvPr/>
        </p:nvSpPr>
        <p:spPr>
          <a:xfrm>
            <a:off x="228600" y="3657540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Drawings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049F3B9-9CF4-D128-DE5F-5D8FD6018092}"/>
              </a:ext>
            </a:extLst>
          </p:cNvPr>
          <p:cNvSpPr/>
          <p:nvPr/>
        </p:nvSpPr>
        <p:spPr>
          <a:xfrm>
            <a:off x="2846663" y="3657540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Geometric models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E52A178-3D51-69FC-D9D6-ADD69FB6B7F0}"/>
              </a:ext>
            </a:extLst>
          </p:cNvPr>
          <p:cNvSpPr/>
          <p:nvPr/>
        </p:nvSpPr>
        <p:spPr>
          <a:xfrm>
            <a:off x="5464726" y="3657540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Domain-specific models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Architectural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Structural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HVAC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Asset management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5C134E6-E732-97E8-58B8-1CE138731558}"/>
              </a:ext>
            </a:extLst>
          </p:cNvPr>
          <p:cNvSpPr/>
          <p:nvPr/>
        </p:nvSpPr>
        <p:spPr>
          <a:xfrm>
            <a:off x="8082789" y="3657540"/>
            <a:ext cx="2537691" cy="1234357"/>
          </a:xfrm>
          <a:prstGeom prst="rect">
            <a:avLst/>
          </a:prstGeom>
          <a:solidFill>
            <a:srgbClr val="75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Integrated, interoperable models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12B16DB-CBCD-0C53-4BB3-71548359C15E}"/>
              </a:ext>
            </a:extLst>
          </p:cNvPr>
          <p:cNvSpPr txBox="1"/>
          <p:nvPr/>
        </p:nvSpPr>
        <p:spPr>
          <a:xfrm>
            <a:off x="241860" y="6409364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1990s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C0557D0-24B9-2616-98EB-08BD7C2A8587}"/>
              </a:ext>
            </a:extLst>
          </p:cNvPr>
          <p:cNvSpPr txBox="1"/>
          <p:nvPr/>
        </p:nvSpPr>
        <p:spPr>
          <a:xfrm>
            <a:off x="2859923" y="6409364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200</a:t>
            </a:r>
            <a:r>
              <a:rPr lang="en-US" sz="1600" dirty="0">
                <a:solidFill>
                  <a:schemeClr val="tx1"/>
                </a:solidFill>
              </a:rPr>
              <a:t>0s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5EE38BA-5E6C-2089-3B2B-380C0898AF94}"/>
              </a:ext>
            </a:extLst>
          </p:cNvPr>
          <p:cNvSpPr txBox="1"/>
          <p:nvPr/>
        </p:nvSpPr>
        <p:spPr>
          <a:xfrm>
            <a:off x="5477986" y="6409364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2010s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1BD2013-39CB-8E76-999A-912336A87F66}"/>
              </a:ext>
            </a:extLst>
          </p:cNvPr>
          <p:cNvSpPr txBox="1"/>
          <p:nvPr/>
        </p:nvSpPr>
        <p:spPr>
          <a:xfrm>
            <a:off x="8096049" y="6409364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2020s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FF4DAE66-ED8F-6508-E8CB-D9F260E981B0}"/>
              </a:ext>
            </a:extLst>
          </p:cNvPr>
          <p:cNvSpPr/>
          <p:nvPr/>
        </p:nvSpPr>
        <p:spPr>
          <a:xfrm>
            <a:off x="228599" y="359518"/>
            <a:ext cx="2537691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CAD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6C4382D-1208-3859-8FE1-A21D1D0D8254}"/>
              </a:ext>
            </a:extLst>
          </p:cNvPr>
          <p:cNvSpPr/>
          <p:nvPr/>
        </p:nvSpPr>
        <p:spPr>
          <a:xfrm>
            <a:off x="2846662" y="359518"/>
            <a:ext cx="1210987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2D BIM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D6E4FF56-2A49-3842-907B-D8A56B5FA4A5}"/>
              </a:ext>
            </a:extLst>
          </p:cNvPr>
          <p:cNvSpPr/>
          <p:nvPr/>
        </p:nvSpPr>
        <p:spPr>
          <a:xfrm>
            <a:off x="5464725" y="359518"/>
            <a:ext cx="2537691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Federated BIM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2D61E303-F277-4D19-CCB9-CCF34475977E}"/>
              </a:ext>
            </a:extLst>
          </p:cNvPr>
          <p:cNvSpPr/>
          <p:nvPr/>
        </p:nvSpPr>
        <p:spPr>
          <a:xfrm>
            <a:off x="8082788" y="359518"/>
            <a:ext cx="2537691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Integrated BIM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6529CF8-165D-68A8-1A10-2608161BA2AF}"/>
              </a:ext>
            </a:extLst>
          </p:cNvPr>
          <p:cNvSpPr/>
          <p:nvPr/>
        </p:nvSpPr>
        <p:spPr>
          <a:xfrm>
            <a:off x="4138022" y="359517"/>
            <a:ext cx="1246332" cy="585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3D BIM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101FF7BA-B2FA-E968-D005-CCB31C3654A3}"/>
              </a:ext>
            </a:extLst>
          </p:cNvPr>
          <p:cNvSpPr/>
          <p:nvPr/>
        </p:nvSpPr>
        <p:spPr>
          <a:xfrm>
            <a:off x="2846663" y="2341866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Proprietary formats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3A0067FC-112F-698A-9A46-E1AEA86F464F}"/>
              </a:ext>
            </a:extLst>
          </p:cNvPr>
          <p:cNvSpPr/>
          <p:nvPr/>
        </p:nvSpPr>
        <p:spPr>
          <a:xfrm>
            <a:off x="5464723" y="2341865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Proprietary formats and the development of domain-specific methods and standards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C663F5B7-6EF7-9754-ED79-9BE301826FC6}"/>
              </a:ext>
            </a:extLst>
          </p:cNvPr>
          <p:cNvSpPr/>
          <p:nvPr/>
        </p:nvSpPr>
        <p:spPr>
          <a:xfrm>
            <a:off x="8082788" y="2341866"/>
            <a:ext cx="2537691" cy="123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International standards (ISO)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IFC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IDM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IFD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390AF5F2-F164-AEF3-439F-6425A0C3E938}"/>
              </a:ext>
            </a:extLst>
          </p:cNvPr>
          <p:cNvSpPr/>
          <p:nvPr/>
        </p:nvSpPr>
        <p:spPr>
          <a:xfrm>
            <a:off x="9347200" y="1026160"/>
            <a:ext cx="2235200" cy="1234356"/>
          </a:xfrm>
          <a:prstGeom prst="rect">
            <a:avLst/>
          </a:prstGeom>
          <a:gradFill flip="none" rotWithShape="1">
            <a:gsLst>
              <a:gs pos="0">
                <a:srgbClr val="75C4FF">
                  <a:lumMod val="0"/>
                  <a:lumOff val="100000"/>
                </a:srgbClr>
              </a:gs>
              <a:gs pos="100000">
                <a:srgbClr val="75C4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Semantics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Ontologies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RDF, OWL, SPARQL</a:t>
            </a:r>
          </a:p>
          <a:p>
            <a:pPr marL="171450" indent="-171450" algn="ctr">
              <a:buFont typeface="Calibri" panose="020F0502020204030204" pitchFamily="34" charset="0"/>
              <a:buChar char="×"/>
            </a:pPr>
            <a:r>
              <a:rPr lang="en-US" sz="1600" dirty="0">
                <a:solidFill>
                  <a:schemeClr val="tx1"/>
                </a:solidFill>
              </a:rPr>
              <a:t>ICDD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D05D441-6E3E-6FC5-D85C-AA51580A29D1}"/>
              </a:ext>
            </a:extLst>
          </p:cNvPr>
          <p:cNvSpPr txBox="1"/>
          <p:nvPr/>
        </p:nvSpPr>
        <p:spPr>
          <a:xfrm rot="16200000">
            <a:off x="10992354" y="5425977"/>
            <a:ext cx="1611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Collaboration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8AD4517-C370-490C-A5DE-953C0822CA6E}"/>
              </a:ext>
            </a:extLst>
          </p:cNvPr>
          <p:cNvSpPr txBox="1"/>
          <p:nvPr/>
        </p:nvSpPr>
        <p:spPr>
          <a:xfrm rot="16200000">
            <a:off x="11140058" y="4064781"/>
            <a:ext cx="1315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Information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F165220-A521-5647-ED0C-8EE5C16570EF}"/>
              </a:ext>
            </a:extLst>
          </p:cNvPr>
          <p:cNvSpPr txBox="1"/>
          <p:nvPr/>
        </p:nvSpPr>
        <p:spPr>
          <a:xfrm rot="16200000">
            <a:off x="11180717" y="2789767"/>
            <a:ext cx="123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Standards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1C2DE2C4-98FE-393D-22AD-80FD45BD84B4}"/>
              </a:ext>
            </a:extLst>
          </p:cNvPr>
          <p:cNvSpPr txBox="1"/>
          <p:nvPr/>
        </p:nvSpPr>
        <p:spPr>
          <a:xfrm rot="16200000">
            <a:off x="11185767" y="1474061"/>
            <a:ext cx="123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Semantics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C935DC9-E836-A371-1011-390F041D5857}"/>
              </a:ext>
            </a:extLst>
          </p:cNvPr>
          <p:cNvSpPr txBox="1"/>
          <p:nvPr/>
        </p:nvSpPr>
        <p:spPr>
          <a:xfrm>
            <a:off x="228597" y="24881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Level 0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1010370D-3C91-F68F-7E1E-579888718A2C}"/>
              </a:ext>
            </a:extLst>
          </p:cNvPr>
          <p:cNvSpPr txBox="1"/>
          <p:nvPr/>
        </p:nvSpPr>
        <p:spPr>
          <a:xfrm>
            <a:off x="2846660" y="24881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Level 1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2840069-6421-0CB8-9BED-A98A01C50DE4}"/>
              </a:ext>
            </a:extLst>
          </p:cNvPr>
          <p:cNvSpPr txBox="1"/>
          <p:nvPr/>
        </p:nvSpPr>
        <p:spPr>
          <a:xfrm>
            <a:off x="5464723" y="24881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Level 2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70558176-90CE-A6E6-CCCE-209A4FFBF34F}"/>
              </a:ext>
            </a:extLst>
          </p:cNvPr>
          <p:cNvSpPr txBox="1"/>
          <p:nvPr/>
        </p:nvSpPr>
        <p:spPr>
          <a:xfrm>
            <a:off x="8082786" y="24881"/>
            <a:ext cx="2537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Level 3</a:t>
            </a:r>
            <a:endParaRPr lang="LID4096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6E13E-0E11-5018-2B6C-87A54F3A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Developments in buildingSmart</a:t>
            </a:r>
            <a:endParaRPr lang="LID4096" b="1" dirty="0">
              <a:solidFill>
                <a:srgbClr val="0070C0"/>
              </a:solidFill>
            </a:endParaRPr>
          </a:p>
        </p:txBody>
      </p:sp>
      <p:grpSp>
        <p:nvGrpSpPr>
          <p:cNvPr id="43" name="Groep 42">
            <a:extLst>
              <a:ext uri="{FF2B5EF4-FFF2-40B4-BE49-F238E27FC236}">
                <a16:creationId xmlns:a16="http://schemas.microsoft.com/office/drawing/2014/main" id="{F5D727DD-9075-6E45-0C8C-EE97EA7971A4}"/>
              </a:ext>
            </a:extLst>
          </p:cNvPr>
          <p:cNvGrpSpPr/>
          <p:nvPr/>
        </p:nvGrpSpPr>
        <p:grpSpPr>
          <a:xfrm>
            <a:off x="480959" y="1659811"/>
            <a:ext cx="11230081" cy="3538377"/>
            <a:chOff x="507999" y="2648169"/>
            <a:chExt cx="11230081" cy="3538377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8441CCFF-69C4-2F6E-AB92-04457CC1CEAA}"/>
                </a:ext>
              </a:extLst>
            </p:cNvPr>
            <p:cNvSpPr/>
            <p:nvPr/>
          </p:nvSpPr>
          <p:spPr>
            <a:xfrm>
              <a:off x="1346196" y="2986722"/>
              <a:ext cx="10391881" cy="319024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75C4FF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C2034C7B-7AA4-4CE1-04F6-481999F4B737}"/>
                </a:ext>
              </a:extLst>
            </p:cNvPr>
            <p:cNvCxnSpPr>
              <a:cxnSpLocks/>
            </p:cNvCxnSpPr>
            <p:nvPr/>
          </p:nvCxnSpPr>
          <p:spPr>
            <a:xfrm>
              <a:off x="1359460" y="2986723"/>
              <a:ext cx="10378620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5C6B0895-A555-3864-BD08-7E54F983B42C}"/>
                </a:ext>
              </a:extLst>
            </p:cNvPr>
            <p:cNvSpPr txBox="1"/>
            <p:nvPr/>
          </p:nvSpPr>
          <p:spPr>
            <a:xfrm>
              <a:off x="1346197" y="2648169"/>
              <a:ext cx="25376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Bespoke, high threshold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6C980A67-50F6-D506-6BA7-8E994A0ECDDC}"/>
                </a:ext>
              </a:extLst>
            </p:cNvPr>
            <p:cNvSpPr txBox="1"/>
            <p:nvPr/>
          </p:nvSpPr>
          <p:spPr>
            <a:xfrm>
              <a:off x="8229600" y="2648169"/>
              <a:ext cx="35084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Generic, scalable, higher adoption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069EB684-2453-E9CF-C756-D98EDAFE3859}"/>
                </a:ext>
              </a:extLst>
            </p:cNvPr>
            <p:cNvCxnSpPr/>
            <p:nvPr/>
          </p:nvCxnSpPr>
          <p:spPr>
            <a:xfrm flipV="1">
              <a:off x="2213796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FA9EBF09-C7E8-B471-A972-C7811A71FCA9}"/>
                </a:ext>
              </a:extLst>
            </p:cNvPr>
            <p:cNvCxnSpPr/>
            <p:nvPr/>
          </p:nvCxnSpPr>
          <p:spPr>
            <a:xfrm flipV="1">
              <a:off x="3081396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467F80B9-4EDF-2C2B-4B4F-5DA080B09AED}"/>
                </a:ext>
              </a:extLst>
            </p:cNvPr>
            <p:cNvCxnSpPr/>
            <p:nvPr/>
          </p:nvCxnSpPr>
          <p:spPr>
            <a:xfrm flipV="1">
              <a:off x="3948995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6D2C63DD-DD82-0F0B-B997-21C9E68B210D}"/>
                </a:ext>
              </a:extLst>
            </p:cNvPr>
            <p:cNvCxnSpPr/>
            <p:nvPr/>
          </p:nvCxnSpPr>
          <p:spPr>
            <a:xfrm flipV="1">
              <a:off x="4816594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A5106B81-C194-6A54-267E-14EC78E00C3E}"/>
                </a:ext>
              </a:extLst>
            </p:cNvPr>
            <p:cNvCxnSpPr/>
            <p:nvPr/>
          </p:nvCxnSpPr>
          <p:spPr>
            <a:xfrm flipV="1">
              <a:off x="5684193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D41E2D36-A932-A271-2592-715D5327D770}"/>
                </a:ext>
              </a:extLst>
            </p:cNvPr>
            <p:cNvCxnSpPr/>
            <p:nvPr/>
          </p:nvCxnSpPr>
          <p:spPr>
            <a:xfrm flipV="1">
              <a:off x="6551792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2C04E792-1B2A-1B5B-F6C1-D55CCE0FC2C7}"/>
                </a:ext>
              </a:extLst>
            </p:cNvPr>
            <p:cNvCxnSpPr/>
            <p:nvPr/>
          </p:nvCxnSpPr>
          <p:spPr>
            <a:xfrm flipV="1">
              <a:off x="7419391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B3E48F9F-C7F8-7DB1-DB34-54E5E842F133}"/>
                </a:ext>
              </a:extLst>
            </p:cNvPr>
            <p:cNvCxnSpPr/>
            <p:nvPr/>
          </p:nvCxnSpPr>
          <p:spPr>
            <a:xfrm flipV="1">
              <a:off x="8286991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8DF65B3-4067-0993-DAF7-BE08D6943F1A}"/>
                </a:ext>
              </a:extLst>
            </p:cNvPr>
            <p:cNvCxnSpPr/>
            <p:nvPr/>
          </p:nvCxnSpPr>
          <p:spPr>
            <a:xfrm flipV="1">
              <a:off x="9154590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51E67670-68D6-81D9-E4A2-76C2326DFF3C}"/>
                </a:ext>
              </a:extLst>
            </p:cNvPr>
            <p:cNvCxnSpPr/>
            <p:nvPr/>
          </p:nvCxnSpPr>
          <p:spPr>
            <a:xfrm flipV="1">
              <a:off x="10022189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50A6432F-9ECE-5A36-45D3-71ED174E5513}"/>
                </a:ext>
              </a:extLst>
            </p:cNvPr>
            <p:cNvCxnSpPr/>
            <p:nvPr/>
          </p:nvCxnSpPr>
          <p:spPr>
            <a:xfrm flipV="1">
              <a:off x="10889788" y="2996304"/>
              <a:ext cx="0" cy="319024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774606F8-CCA6-FC6C-2076-71595D485988}"/>
                </a:ext>
              </a:extLst>
            </p:cNvPr>
            <p:cNvSpPr/>
            <p:nvPr/>
          </p:nvSpPr>
          <p:spPr>
            <a:xfrm>
              <a:off x="1720756" y="4909947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IfcDOC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hoek: afgeronde hoeken 19">
              <a:extLst>
                <a:ext uri="{FF2B5EF4-FFF2-40B4-BE49-F238E27FC236}">
                  <a16:creationId xmlns:a16="http://schemas.microsoft.com/office/drawing/2014/main" id="{12C7125F-D137-DC5A-1C2A-A66FF1118BD2}"/>
                </a:ext>
              </a:extLst>
            </p:cNvPr>
            <p:cNvSpPr/>
            <p:nvPr/>
          </p:nvSpPr>
          <p:spPr>
            <a:xfrm>
              <a:off x="2418659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mvdXML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hoek: afgeronde hoeken 20">
              <a:extLst>
                <a:ext uri="{FF2B5EF4-FFF2-40B4-BE49-F238E27FC236}">
                  <a16:creationId xmlns:a16="http://schemas.microsoft.com/office/drawing/2014/main" id="{18535ADF-6300-92F8-809B-D21F0C7AD79F}"/>
                </a:ext>
              </a:extLst>
            </p:cNvPr>
            <p:cNvSpPr/>
            <p:nvPr/>
          </p:nvSpPr>
          <p:spPr>
            <a:xfrm>
              <a:off x="3677699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IDM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hthoek: afgeronde hoeken 21">
              <a:extLst>
                <a:ext uri="{FF2B5EF4-FFF2-40B4-BE49-F238E27FC236}">
                  <a16:creationId xmlns:a16="http://schemas.microsoft.com/office/drawing/2014/main" id="{E63263CF-2B84-FF75-A817-8AC6045A5436}"/>
                </a:ext>
              </a:extLst>
            </p:cNvPr>
            <p:cNvSpPr/>
            <p:nvPr/>
          </p:nvSpPr>
          <p:spPr>
            <a:xfrm>
              <a:off x="4921368" y="4915980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bSDD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hthoek: afgeronde hoeken 22">
              <a:extLst>
                <a:ext uri="{FF2B5EF4-FFF2-40B4-BE49-F238E27FC236}">
                  <a16:creationId xmlns:a16="http://schemas.microsoft.com/office/drawing/2014/main" id="{EBF025B4-5230-DC36-3D46-D01E29ECBF30}"/>
                </a:ext>
              </a:extLst>
            </p:cNvPr>
            <p:cNvSpPr/>
            <p:nvPr/>
          </p:nvSpPr>
          <p:spPr>
            <a:xfrm>
              <a:off x="5760391" y="4169413"/>
              <a:ext cx="1150981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STEP/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EXPRESS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FEAD6DF9-4AA3-5E34-6889-1F2235B3EBF2}"/>
                </a:ext>
              </a:extLst>
            </p:cNvPr>
            <p:cNvSpPr txBox="1"/>
            <p:nvPr/>
          </p:nvSpPr>
          <p:spPr>
            <a:xfrm>
              <a:off x="508000" y="3549897"/>
              <a:ext cx="12477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Standards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A0FE774E-F01B-37CC-AB0F-7D225B517602}"/>
                </a:ext>
              </a:extLst>
            </p:cNvPr>
            <p:cNvSpPr txBox="1"/>
            <p:nvPr/>
          </p:nvSpPr>
          <p:spPr>
            <a:xfrm>
              <a:off x="508000" y="4287544"/>
              <a:ext cx="13912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Technology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1AF1DB4C-1B09-B83F-D282-DF0031034725}"/>
                </a:ext>
              </a:extLst>
            </p:cNvPr>
            <p:cNvSpPr txBox="1"/>
            <p:nvPr/>
          </p:nvSpPr>
          <p:spPr>
            <a:xfrm>
              <a:off x="507999" y="5033355"/>
              <a:ext cx="13912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Services</a:t>
              </a:r>
              <a:endParaRPr lang="LID4096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802BCF30-92BD-F046-7099-456D4026D606}"/>
                </a:ext>
              </a:extLst>
            </p:cNvPr>
            <p:cNvSpPr/>
            <p:nvPr/>
          </p:nvSpPr>
          <p:spPr>
            <a:xfrm>
              <a:off x="5760392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IFC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52CAAE80-973C-D149-57D7-6F5048460194}"/>
                </a:ext>
              </a:extLst>
            </p:cNvPr>
            <p:cNvSpPr/>
            <p:nvPr/>
          </p:nvSpPr>
          <p:spPr>
            <a:xfrm>
              <a:off x="7843085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IFC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0CC193DD-924B-C867-6E9B-E467D6002830}"/>
                </a:ext>
              </a:extLst>
            </p:cNvPr>
            <p:cNvSpPr/>
            <p:nvPr/>
          </p:nvSpPr>
          <p:spPr>
            <a:xfrm>
              <a:off x="9385778" y="34228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BCF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hthoek: afgeronde hoeken 29">
              <a:extLst>
                <a:ext uri="{FF2B5EF4-FFF2-40B4-BE49-F238E27FC236}">
                  <a16:creationId xmlns:a16="http://schemas.microsoft.com/office/drawing/2014/main" id="{3ADCB8A3-3D34-4D57-20EE-073B9B09C038}"/>
                </a:ext>
              </a:extLst>
            </p:cNvPr>
            <p:cNvSpPr/>
            <p:nvPr/>
          </p:nvSpPr>
          <p:spPr>
            <a:xfrm>
              <a:off x="10603197" y="3420540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bcfAPI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hthoek: afgeronde hoeken 30">
              <a:extLst>
                <a:ext uri="{FF2B5EF4-FFF2-40B4-BE49-F238E27FC236}">
                  <a16:creationId xmlns:a16="http://schemas.microsoft.com/office/drawing/2014/main" id="{AD50EF4B-CCF8-7602-0D5C-9F5A29212A0E}"/>
                </a:ext>
              </a:extLst>
            </p:cNvPr>
            <p:cNvSpPr/>
            <p:nvPr/>
          </p:nvSpPr>
          <p:spPr>
            <a:xfrm>
              <a:off x="7927408" y="4169411"/>
              <a:ext cx="761165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UML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hthoek: afgeronde hoeken 31">
              <a:extLst>
                <a:ext uri="{FF2B5EF4-FFF2-40B4-BE49-F238E27FC236}">
                  <a16:creationId xmlns:a16="http://schemas.microsoft.com/office/drawing/2014/main" id="{BD86C082-B53B-5496-7779-D8B7DCB9DA88}"/>
                </a:ext>
              </a:extLst>
            </p:cNvPr>
            <p:cNvSpPr/>
            <p:nvPr/>
          </p:nvSpPr>
          <p:spPr>
            <a:xfrm>
              <a:off x="8936563" y="4169411"/>
              <a:ext cx="761165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XML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hthoek: afgeronde hoeken 32">
              <a:extLst>
                <a:ext uri="{FF2B5EF4-FFF2-40B4-BE49-F238E27FC236}">
                  <a16:creationId xmlns:a16="http://schemas.microsoft.com/office/drawing/2014/main" id="{F52EEBFD-CA02-7714-D556-011D31979930}"/>
                </a:ext>
              </a:extLst>
            </p:cNvPr>
            <p:cNvSpPr/>
            <p:nvPr/>
          </p:nvSpPr>
          <p:spPr>
            <a:xfrm>
              <a:off x="9759135" y="4169412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Linked Data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hthoek: afgeronde hoeken 33">
              <a:extLst>
                <a:ext uri="{FF2B5EF4-FFF2-40B4-BE49-F238E27FC236}">
                  <a16:creationId xmlns:a16="http://schemas.microsoft.com/office/drawing/2014/main" id="{7859E8F4-BFE6-47D7-5A04-521008794F7C}"/>
                </a:ext>
              </a:extLst>
            </p:cNvPr>
            <p:cNvSpPr/>
            <p:nvPr/>
          </p:nvSpPr>
          <p:spPr>
            <a:xfrm>
              <a:off x="10900542" y="4169412"/>
              <a:ext cx="788265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JSON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hthoek: afgeronde hoeken 34">
              <a:extLst>
                <a:ext uri="{FF2B5EF4-FFF2-40B4-BE49-F238E27FC236}">
                  <a16:creationId xmlns:a16="http://schemas.microsoft.com/office/drawing/2014/main" id="{22AFB312-1E81-9440-1D01-8470258152F0}"/>
                </a:ext>
              </a:extLst>
            </p:cNvPr>
            <p:cNvSpPr/>
            <p:nvPr/>
          </p:nvSpPr>
          <p:spPr>
            <a:xfrm>
              <a:off x="9321024" y="4918283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GitHub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hthoek: afgeronde hoeken 35">
              <a:extLst>
                <a:ext uri="{FF2B5EF4-FFF2-40B4-BE49-F238E27FC236}">
                  <a16:creationId xmlns:a16="http://schemas.microsoft.com/office/drawing/2014/main" id="{26F2C0E4-E1B6-7A1A-64B1-37D1193F79CF}"/>
                </a:ext>
              </a:extLst>
            </p:cNvPr>
            <p:cNvSpPr/>
            <p:nvPr/>
          </p:nvSpPr>
          <p:spPr>
            <a:xfrm>
              <a:off x="8179617" y="4918283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bSDD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: afgeronde hoeken 36">
              <a:extLst>
                <a:ext uri="{FF2B5EF4-FFF2-40B4-BE49-F238E27FC236}">
                  <a16:creationId xmlns:a16="http://schemas.microsoft.com/office/drawing/2014/main" id="{9185908C-DC8D-615D-5E4A-3CDA26443726}"/>
                </a:ext>
              </a:extLst>
            </p:cNvPr>
            <p:cNvSpPr/>
            <p:nvPr/>
          </p:nvSpPr>
          <p:spPr>
            <a:xfrm>
              <a:off x="10602337" y="4909946"/>
              <a:ext cx="1080000" cy="5853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APIs</a:t>
              </a:r>
              <a:endParaRPr lang="LID4096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Rechte verbindingslijn met pijl 37">
              <a:extLst>
                <a:ext uri="{FF2B5EF4-FFF2-40B4-BE49-F238E27FC236}">
                  <a16:creationId xmlns:a16="http://schemas.microsoft.com/office/drawing/2014/main" id="{BCF34CAE-EC30-A0B0-2649-0B751B456562}"/>
                </a:ext>
              </a:extLst>
            </p:cNvPr>
            <p:cNvCxnSpPr>
              <a:stCxn id="22" idx="3"/>
              <a:endCxn id="36" idx="1"/>
            </p:cNvCxnSpPr>
            <p:nvPr/>
          </p:nvCxnSpPr>
          <p:spPr>
            <a:xfrm>
              <a:off x="6001368" y="5208667"/>
              <a:ext cx="2178249" cy="23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met pijl 38">
              <a:extLst>
                <a:ext uri="{FF2B5EF4-FFF2-40B4-BE49-F238E27FC236}">
                  <a16:creationId xmlns:a16="http://schemas.microsoft.com/office/drawing/2014/main" id="{CCDF7318-3D7B-7C0E-1A5B-486C7A5406B2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6840392" y="3715533"/>
              <a:ext cx="100269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ingslijn: gebogen 39">
              <a:extLst>
                <a:ext uri="{FF2B5EF4-FFF2-40B4-BE49-F238E27FC236}">
                  <a16:creationId xmlns:a16="http://schemas.microsoft.com/office/drawing/2014/main" id="{447820F6-A025-9C25-560F-65FD7B19012F}"/>
                </a:ext>
              </a:extLst>
            </p:cNvPr>
            <p:cNvCxnSpPr>
              <a:stCxn id="19" idx="2"/>
              <a:endCxn id="35" idx="2"/>
            </p:cNvCxnSpPr>
            <p:nvPr/>
          </p:nvCxnSpPr>
          <p:spPr>
            <a:xfrm rot="16200000" flipH="1">
              <a:off x="6056722" y="1699354"/>
              <a:ext cx="8336" cy="7600268"/>
            </a:xfrm>
            <a:prstGeom prst="bentConnector3">
              <a:avLst>
                <a:gd name="adj1" fmla="val 284232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ingslijn: gebogen 40">
              <a:extLst>
                <a:ext uri="{FF2B5EF4-FFF2-40B4-BE49-F238E27FC236}">
                  <a16:creationId xmlns:a16="http://schemas.microsoft.com/office/drawing/2014/main" id="{660CA212-2669-EAF5-4216-853218345DE5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rot="5400000" flipH="1" flipV="1">
              <a:off x="4022708" y="2197603"/>
              <a:ext cx="161194" cy="228929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ingslijn: gebogen 41">
              <a:extLst>
                <a:ext uri="{FF2B5EF4-FFF2-40B4-BE49-F238E27FC236}">
                  <a16:creationId xmlns:a16="http://schemas.microsoft.com/office/drawing/2014/main" id="{20F88EF6-C7B8-E3CB-A1BA-24F33A5E400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rot="5400000" flipH="1" flipV="1">
              <a:off x="4652228" y="2827123"/>
              <a:ext cx="161194" cy="103025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9020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2853</Words>
  <Application>Microsoft Office PowerPoint</Application>
  <PresentationFormat>Breedbeeld</PresentationFormat>
  <Paragraphs>750</Paragraphs>
  <Slides>59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59</vt:i4>
      </vt:variant>
    </vt:vector>
  </HeadingPairs>
  <TitlesOfParts>
    <vt:vector size="67" baseType="lpstr">
      <vt:lpstr>Aptos</vt:lpstr>
      <vt:lpstr>Aptos (Hoofdtekst)</vt:lpstr>
      <vt:lpstr>Aptos Display</vt:lpstr>
      <vt:lpstr>Arial</vt:lpstr>
      <vt:lpstr>Avenir Next LT Pro</vt:lpstr>
      <vt:lpstr>Calibri</vt:lpstr>
      <vt:lpstr>Consolas</vt:lpstr>
      <vt:lpstr>Kantoorthema</vt:lpstr>
      <vt:lpstr>Linked Building Data  and Ontologies</vt:lpstr>
      <vt:lpstr>Alex Donkers</vt:lpstr>
      <vt:lpstr>In this lecture, you’ll learn:</vt:lpstr>
      <vt:lpstr>Ontology languages in semantic web stack</vt:lpstr>
      <vt:lpstr>PowerPoint-presentatie</vt:lpstr>
      <vt:lpstr>“</vt:lpstr>
      <vt:lpstr>“</vt:lpstr>
      <vt:lpstr>PowerPoint-presentatie</vt:lpstr>
      <vt:lpstr>Developments in buildingSmart</vt:lpstr>
      <vt:lpstr>Semantic interoperability</vt:lpstr>
      <vt:lpstr>Semantic interoperability</vt:lpstr>
      <vt:lpstr>PowerPoint-presentatie</vt:lpstr>
      <vt:lpstr>Ontologies are represented using</vt:lpstr>
      <vt:lpstr>Slightly more complex ontology structures</vt:lpstr>
      <vt:lpstr>Slightly more complex ontology structures</vt:lpstr>
      <vt:lpstr>Connecting ontologies</vt:lpstr>
      <vt:lpstr> vs</vt:lpstr>
      <vt:lpstr> vs</vt:lpstr>
      <vt:lpstr> vs</vt:lpstr>
      <vt:lpstr> vs</vt:lpstr>
      <vt:lpstr> vs</vt:lpstr>
      <vt:lpstr> vs</vt:lpstr>
      <vt:lpstr> vs</vt:lpstr>
      <vt:lpstr>PowerPoint-presentatie</vt:lpstr>
      <vt:lpstr>An example with rdfs:Domain </vt:lpstr>
      <vt:lpstr>An example with rdfs:Domain </vt:lpstr>
      <vt:lpstr>The Open World Assumption (OWA)</vt:lpstr>
      <vt:lpstr>PowerPoint-presentatie</vt:lpstr>
      <vt:lpstr>The Open World Assumption (OWA)</vt:lpstr>
      <vt:lpstr>PowerPoint-presentatie</vt:lpstr>
      <vt:lpstr>Where it all begun…</vt:lpstr>
      <vt:lpstr>… to where we are now</vt:lpstr>
      <vt:lpstr>Building Topology Ontology BOT</vt:lpstr>
      <vt:lpstr>Building Topology Ontology BOT</vt:lpstr>
      <vt:lpstr>Let’s extend BOT</vt:lpstr>
      <vt:lpstr>Let’s extend BOT with geometry</vt:lpstr>
      <vt:lpstr>Ontology for Managing Geometry OMG</vt:lpstr>
      <vt:lpstr>Ontology for Managing Geometry OMG</vt:lpstr>
      <vt:lpstr>Let’s extend BOT</vt:lpstr>
      <vt:lpstr>Let’s extend BOT with specific elements</vt:lpstr>
      <vt:lpstr>Built Element Ontology BEO</vt:lpstr>
      <vt:lpstr>Damage Topology Ontology DOT</vt:lpstr>
      <vt:lpstr>Built Element Ontology BEO</vt:lpstr>
      <vt:lpstr>Let’s extend BOT</vt:lpstr>
      <vt:lpstr>Let’s extend BOT with sensor data</vt:lpstr>
      <vt:lpstr>Semantic Sensor Network SSN</vt:lpstr>
      <vt:lpstr>Semantic Sensor Network SSN</vt:lpstr>
      <vt:lpstr>All combined:</vt:lpstr>
      <vt:lpstr>Common LBD ontologies</vt:lpstr>
      <vt:lpstr>Ontology alignment</vt:lpstr>
      <vt:lpstr>PowerPoint-presentatie</vt:lpstr>
      <vt:lpstr>Ontology design cycle</vt:lpstr>
      <vt:lpstr>Ontology editors</vt:lpstr>
      <vt:lpstr>Validators</vt:lpstr>
      <vt:lpstr>Publishing ontologies</vt:lpstr>
      <vt:lpstr>Publishing ontologies (2)</vt:lpstr>
      <vt:lpstr>PowerPoint-presentatie</vt:lpstr>
      <vt:lpstr>W3C Linked Building Data Group</vt:lpstr>
      <vt:lpstr>Linked Building Data  and Ontologies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Building Data  and Ontologies</dc:title>
  <dc:creator>Donkers, Alex</dc:creator>
  <cp:lastModifiedBy>Donkers, Alex</cp:lastModifiedBy>
  <cp:revision>2</cp:revision>
  <dcterms:created xsi:type="dcterms:W3CDTF">2024-05-29T19:23:57Z</dcterms:created>
  <dcterms:modified xsi:type="dcterms:W3CDTF">2024-06-05T14:07:15Z</dcterms:modified>
</cp:coreProperties>
</file>